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22"/>
  </p:notesMasterIdLst>
  <p:sldIdLst>
    <p:sldId id="256" r:id="rId5"/>
    <p:sldId id="258" r:id="rId6"/>
    <p:sldId id="284" r:id="rId7"/>
    <p:sldId id="281" r:id="rId8"/>
    <p:sldId id="283" r:id="rId9"/>
    <p:sldId id="285" r:id="rId10"/>
    <p:sldId id="297" r:id="rId11"/>
    <p:sldId id="296" r:id="rId12"/>
    <p:sldId id="298" r:id="rId13"/>
    <p:sldId id="299" r:id="rId14"/>
    <p:sldId id="288" r:id="rId15"/>
    <p:sldId id="291" r:id="rId16"/>
    <p:sldId id="294" r:id="rId17"/>
    <p:sldId id="295" r:id="rId18"/>
    <p:sldId id="300" r:id="rId19"/>
    <p:sldId id="272" r:id="rId20"/>
    <p:sldId id="290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071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12A"/>
    <a:srgbClr val="D9D9D9"/>
    <a:srgbClr val="3B3838"/>
    <a:srgbClr val="A5A5A5"/>
    <a:srgbClr val="595959"/>
    <a:srgbClr val="FFFFFF"/>
    <a:srgbClr val="FF0000"/>
    <a:srgbClr val="C00000"/>
    <a:srgbClr val="B0003B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3" autoAdjust="0"/>
    <p:restoredTop sz="96512" autoAdjust="0"/>
  </p:normalViewPr>
  <p:slideViewPr>
    <p:cSldViewPr snapToGrid="0">
      <p:cViewPr varScale="1">
        <p:scale>
          <a:sx n="97" d="100"/>
          <a:sy n="97" d="100"/>
        </p:scale>
        <p:origin x="1254" y="90"/>
      </p:cViewPr>
      <p:guideLst>
        <p:guide orient="horz" pos="2387"/>
        <p:guide pos="2071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70FBC-11E3-4F2B-848F-1EDF7341D07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C3E1C8-E9DA-4893-82DF-338DBFDD5ECE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1</a:t>
          </a:r>
        </a:p>
      </dgm:t>
    </dgm:pt>
    <dgm:pt modelId="{553FC404-101A-4E37-92AA-75C08B6AC788}" type="parTrans" cxnId="{A7B43A05-30B1-4DDE-AA45-4D627B3CC661}">
      <dgm:prSet/>
      <dgm:spPr/>
      <dgm:t>
        <a:bodyPr/>
        <a:lstStyle/>
        <a:p>
          <a:endParaRPr lang="de-DE"/>
        </a:p>
      </dgm:t>
    </dgm:pt>
    <dgm:pt modelId="{764B0F51-C9F4-40D1-828B-C8AB27D594DA}" type="sibTrans" cxnId="{A7B43A05-30B1-4DDE-AA45-4D627B3CC661}">
      <dgm:prSet/>
      <dgm:spPr/>
      <dgm:t>
        <a:bodyPr/>
        <a:lstStyle/>
        <a:p>
          <a:endParaRPr lang="de-DE"/>
        </a:p>
      </dgm:t>
    </dgm:pt>
    <dgm:pt modelId="{E2EE98A7-A831-43C2-9DEE-C8283429F62D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Sichtung Potentialanalyse &amp; Punktekompass / Bestandsaufnahme</a:t>
          </a:r>
        </a:p>
      </dgm:t>
    </dgm:pt>
    <dgm:pt modelId="{9D7123B6-AF39-4583-AB32-39706AC03D1A}" type="parTrans" cxnId="{9FAEC830-B3E2-4727-AFEE-377EC97EB7FD}">
      <dgm:prSet/>
      <dgm:spPr/>
      <dgm:t>
        <a:bodyPr/>
        <a:lstStyle/>
        <a:p>
          <a:endParaRPr lang="de-DE"/>
        </a:p>
      </dgm:t>
    </dgm:pt>
    <dgm:pt modelId="{046960B2-F1BC-4137-B5EE-019AA7F16C3A}" type="sibTrans" cxnId="{9FAEC830-B3E2-4727-AFEE-377EC97EB7FD}">
      <dgm:prSet/>
      <dgm:spPr/>
      <dgm:t>
        <a:bodyPr/>
        <a:lstStyle/>
        <a:p>
          <a:endParaRPr lang="de-DE"/>
        </a:p>
      </dgm:t>
    </dgm:pt>
    <dgm:pt modelId="{717C4AE5-193F-4520-AF0B-4EA79D4FBFE6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2</a:t>
          </a:r>
        </a:p>
      </dgm:t>
    </dgm:pt>
    <dgm:pt modelId="{3F17EA64-F338-4B26-86DC-9B23F206ADBD}" type="parTrans" cxnId="{661DF594-94AC-4CB0-AEE2-1C67FEB7B5B1}">
      <dgm:prSet/>
      <dgm:spPr/>
      <dgm:t>
        <a:bodyPr/>
        <a:lstStyle/>
        <a:p>
          <a:endParaRPr lang="de-DE"/>
        </a:p>
      </dgm:t>
    </dgm:pt>
    <dgm:pt modelId="{FAC7CAD9-8E17-46A0-86ED-1F576F0081B0}" type="sibTrans" cxnId="{661DF594-94AC-4CB0-AEE2-1C67FEB7B5B1}">
      <dgm:prSet/>
      <dgm:spPr/>
      <dgm:t>
        <a:bodyPr/>
        <a:lstStyle/>
        <a:p>
          <a:endParaRPr lang="de-DE"/>
        </a:p>
      </dgm:t>
    </dgm:pt>
    <dgm:pt modelId="{DDFFE13B-DC43-46AA-88E3-4A217C5C7B1A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3</a:t>
          </a:r>
        </a:p>
      </dgm:t>
    </dgm:pt>
    <dgm:pt modelId="{4D72D838-6977-4034-9B6C-0F7F13BAFED7}" type="parTrans" cxnId="{CF9B3924-8A2A-42E0-B445-362192F6D66C}">
      <dgm:prSet/>
      <dgm:spPr/>
      <dgm:t>
        <a:bodyPr/>
        <a:lstStyle/>
        <a:p>
          <a:endParaRPr lang="de-DE"/>
        </a:p>
      </dgm:t>
    </dgm:pt>
    <dgm:pt modelId="{DC27CDEE-9007-4426-A840-B7EC1CED892B}" type="sibTrans" cxnId="{CF9B3924-8A2A-42E0-B445-362192F6D66C}">
      <dgm:prSet/>
      <dgm:spPr/>
      <dgm:t>
        <a:bodyPr/>
        <a:lstStyle/>
        <a:p>
          <a:endParaRPr lang="de-DE"/>
        </a:p>
      </dgm:t>
    </dgm:pt>
    <dgm:pt modelId="{6415CCB4-18E7-412D-A8A1-1B0300D9D716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Durchführung des Branchendialog</a:t>
          </a:r>
        </a:p>
      </dgm:t>
    </dgm:pt>
    <dgm:pt modelId="{F70ACF1C-8636-4B9C-97AA-F85FC7552476}" type="parTrans" cxnId="{E439C552-C67D-4988-A8D7-8827C8F8E71C}">
      <dgm:prSet/>
      <dgm:spPr/>
      <dgm:t>
        <a:bodyPr/>
        <a:lstStyle/>
        <a:p>
          <a:endParaRPr lang="de-DE"/>
        </a:p>
      </dgm:t>
    </dgm:pt>
    <dgm:pt modelId="{40C2D65E-CFF9-46D7-A72C-4B4EF7E153D2}" type="sibTrans" cxnId="{E439C552-C67D-4988-A8D7-8827C8F8E71C}">
      <dgm:prSet/>
      <dgm:spPr/>
      <dgm:t>
        <a:bodyPr/>
        <a:lstStyle/>
        <a:p>
          <a:endParaRPr lang="de-DE"/>
        </a:p>
      </dgm:t>
    </dgm:pt>
    <dgm:pt modelId="{E1195EDB-8FB9-461D-8600-CB200A5B48C3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4</a:t>
          </a:r>
        </a:p>
      </dgm:t>
    </dgm:pt>
    <dgm:pt modelId="{39044E62-2AAF-4E09-89F2-688832C5D5F3}" type="parTrans" cxnId="{5BBCBBD9-22ED-4896-8B88-3085819CBD7F}">
      <dgm:prSet/>
      <dgm:spPr/>
      <dgm:t>
        <a:bodyPr/>
        <a:lstStyle/>
        <a:p>
          <a:endParaRPr lang="de-DE"/>
        </a:p>
      </dgm:t>
    </dgm:pt>
    <dgm:pt modelId="{92265CCF-5555-4422-A9DB-E3A9E783EFE4}" type="sibTrans" cxnId="{5BBCBBD9-22ED-4896-8B88-3085819CBD7F}">
      <dgm:prSet/>
      <dgm:spPr/>
      <dgm:t>
        <a:bodyPr/>
        <a:lstStyle/>
        <a:p>
          <a:endParaRPr lang="de-DE"/>
        </a:p>
      </dgm:t>
    </dgm:pt>
    <dgm:pt modelId="{B1710230-1CB3-45BA-94F9-861AA78EA784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Vorbereitung eines Markterkundungsverfahren (MEV)</a:t>
          </a:r>
        </a:p>
      </dgm:t>
    </dgm:pt>
    <dgm:pt modelId="{0D6ACBC5-D543-42D3-B920-EBFAC642770B}" type="parTrans" cxnId="{FAB0DFC9-BC12-4D6E-B243-0E95CF4A9C5D}">
      <dgm:prSet/>
      <dgm:spPr/>
      <dgm:t>
        <a:bodyPr/>
        <a:lstStyle/>
        <a:p>
          <a:endParaRPr lang="de-DE"/>
        </a:p>
      </dgm:t>
    </dgm:pt>
    <dgm:pt modelId="{FAAD962B-9054-4043-9F26-6D4C86117FF4}" type="sibTrans" cxnId="{FAB0DFC9-BC12-4D6E-B243-0E95CF4A9C5D}">
      <dgm:prSet/>
      <dgm:spPr/>
      <dgm:t>
        <a:bodyPr/>
        <a:lstStyle/>
        <a:p>
          <a:endParaRPr lang="de-DE"/>
        </a:p>
      </dgm:t>
    </dgm:pt>
    <dgm:pt modelId="{0F07462A-DB0B-481E-962F-D5D61396696E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5</a:t>
          </a:r>
        </a:p>
      </dgm:t>
    </dgm:pt>
    <dgm:pt modelId="{70697E01-E023-402E-9D01-6E09B96FEAA0}" type="parTrans" cxnId="{88C89949-9675-463E-BDDE-8E7E6D380E11}">
      <dgm:prSet/>
      <dgm:spPr/>
      <dgm:t>
        <a:bodyPr/>
        <a:lstStyle/>
        <a:p>
          <a:endParaRPr lang="de-DE"/>
        </a:p>
      </dgm:t>
    </dgm:pt>
    <dgm:pt modelId="{5172E698-B71A-4124-BE35-717466D8553E}" type="sibTrans" cxnId="{88C89949-9675-463E-BDDE-8E7E6D380E11}">
      <dgm:prSet/>
      <dgm:spPr/>
      <dgm:t>
        <a:bodyPr/>
        <a:lstStyle/>
        <a:p>
          <a:endParaRPr lang="de-DE"/>
        </a:p>
      </dgm:t>
    </dgm:pt>
    <dgm:pt modelId="{7BD8562C-7F0A-4A30-A8C9-1B7539BB1983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Durchführung Markterkundungsverfahren (MEV)</a:t>
          </a:r>
        </a:p>
      </dgm:t>
    </dgm:pt>
    <dgm:pt modelId="{099BF3D1-7EFF-4CB8-868A-CAA562189C3C}" type="parTrans" cxnId="{727BD43B-EF0E-454F-80BD-4D7FE767EDFD}">
      <dgm:prSet/>
      <dgm:spPr/>
      <dgm:t>
        <a:bodyPr/>
        <a:lstStyle/>
        <a:p>
          <a:endParaRPr lang="de-DE"/>
        </a:p>
      </dgm:t>
    </dgm:pt>
    <dgm:pt modelId="{0B58E630-0781-4211-B543-B4E09E8F662C}" type="sibTrans" cxnId="{727BD43B-EF0E-454F-80BD-4D7FE767EDFD}">
      <dgm:prSet/>
      <dgm:spPr/>
      <dgm:t>
        <a:bodyPr/>
        <a:lstStyle/>
        <a:p>
          <a:endParaRPr lang="de-DE"/>
        </a:p>
      </dgm:t>
    </dgm:pt>
    <dgm:pt modelId="{F81CC6BC-6075-4E7E-8F96-30A00A7896D3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6</a:t>
          </a:r>
        </a:p>
      </dgm:t>
    </dgm:pt>
    <dgm:pt modelId="{EA646994-8EEE-4FBD-8410-C145460EBB16}" type="parTrans" cxnId="{ADA25853-6C6A-43C9-929B-2171A0046A2E}">
      <dgm:prSet/>
      <dgm:spPr/>
      <dgm:t>
        <a:bodyPr/>
        <a:lstStyle/>
        <a:p>
          <a:endParaRPr lang="de-DE"/>
        </a:p>
      </dgm:t>
    </dgm:pt>
    <dgm:pt modelId="{B57B3319-D0E4-4B33-B3C3-62B5DC97A45C}" type="sibTrans" cxnId="{ADA25853-6C6A-43C9-929B-2171A0046A2E}">
      <dgm:prSet/>
      <dgm:spPr/>
      <dgm:t>
        <a:bodyPr/>
        <a:lstStyle/>
        <a:p>
          <a:endParaRPr lang="de-DE"/>
        </a:p>
      </dgm:t>
    </dgm:pt>
    <dgm:pt modelId="{8602EA32-1BA2-4FCA-8FCD-CB381F9157E1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Auswertung MEV, Darstellung der Versorgungslücken</a:t>
          </a:r>
        </a:p>
      </dgm:t>
    </dgm:pt>
    <dgm:pt modelId="{9DD58D57-64F4-4FA6-824B-EABF5660D573}" type="parTrans" cxnId="{189B74EE-A57A-4D15-8F81-5B3EAF1F7B29}">
      <dgm:prSet/>
      <dgm:spPr/>
      <dgm:t>
        <a:bodyPr/>
        <a:lstStyle/>
        <a:p>
          <a:endParaRPr lang="de-DE"/>
        </a:p>
      </dgm:t>
    </dgm:pt>
    <dgm:pt modelId="{8B5AD93C-D5B6-4EFE-82B7-E46B1BE7A701}" type="sibTrans" cxnId="{189B74EE-A57A-4D15-8F81-5B3EAF1F7B29}">
      <dgm:prSet/>
      <dgm:spPr/>
      <dgm:t>
        <a:bodyPr/>
        <a:lstStyle/>
        <a:p>
          <a:endParaRPr lang="de-DE"/>
        </a:p>
      </dgm:t>
    </dgm:pt>
    <dgm:pt modelId="{4BC74E96-C8F2-4CA6-B543-D10E354CB596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dirty="0"/>
            <a:t>7</a:t>
          </a:r>
        </a:p>
      </dgm:t>
    </dgm:pt>
    <dgm:pt modelId="{61F5A8CD-3360-4521-B8DA-10F70B5983F8}" type="parTrans" cxnId="{F3ABB92C-2C2D-464B-B7E4-1F2EE0CEE4D2}">
      <dgm:prSet/>
      <dgm:spPr/>
      <dgm:t>
        <a:bodyPr/>
        <a:lstStyle/>
        <a:p>
          <a:endParaRPr lang="de-DE"/>
        </a:p>
      </dgm:t>
    </dgm:pt>
    <dgm:pt modelId="{FD92AF57-5331-4E45-B7BF-72DDA540A17A}" type="sibTrans" cxnId="{F3ABB92C-2C2D-464B-B7E4-1F2EE0CEE4D2}">
      <dgm:prSet/>
      <dgm:spPr/>
      <dgm:t>
        <a:bodyPr/>
        <a:lstStyle/>
        <a:p>
          <a:endParaRPr lang="de-DE"/>
        </a:p>
      </dgm:t>
    </dgm:pt>
    <dgm:pt modelId="{542A9C19-9F97-44CA-99D4-AEF2EFDB2B30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Ratsbeschluss zur Einreichung Förderantrag in vorläufiger Höhe (</a:t>
          </a:r>
          <a:r>
            <a:rPr lang="de-DE" b="1" dirty="0" err="1"/>
            <a:t>vFA</a:t>
          </a:r>
          <a:r>
            <a:rPr lang="de-DE" b="1" dirty="0"/>
            <a:t>)</a:t>
          </a:r>
        </a:p>
      </dgm:t>
    </dgm:pt>
    <dgm:pt modelId="{5C5B4A5A-CA32-44BA-ABAD-DBF73CF0567A}" type="parTrans" cxnId="{71D81E9B-D27B-4059-BBA8-A28DAD15F920}">
      <dgm:prSet/>
      <dgm:spPr/>
      <dgm:t>
        <a:bodyPr/>
        <a:lstStyle/>
        <a:p>
          <a:endParaRPr lang="de-DE"/>
        </a:p>
      </dgm:t>
    </dgm:pt>
    <dgm:pt modelId="{636AB9B3-9D22-4785-918B-399508CAD853}" type="sibTrans" cxnId="{71D81E9B-D27B-4059-BBA8-A28DAD15F920}">
      <dgm:prSet/>
      <dgm:spPr/>
      <dgm:t>
        <a:bodyPr/>
        <a:lstStyle/>
        <a:p>
          <a:endParaRPr lang="de-DE"/>
        </a:p>
      </dgm:t>
    </dgm:pt>
    <dgm:pt modelId="{90CD5452-B3A2-45E9-811A-F14E689C082C}">
      <dgm:prSet phldrT="[Text]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DE" b="1" dirty="0"/>
            <a:t>Einreichung eines Förderantrag in vorläufiger Höhe (</a:t>
          </a:r>
          <a:r>
            <a:rPr lang="de-DE" b="1" dirty="0" err="1"/>
            <a:t>vFA</a:t>
          </a:r>
          <a:r>
            <a:rPr lang="de-DE" b="1" dirty="0"/>
            <a:t>) für Infrastrukturförderung</a:t>
          </a:r>
        </a:p>
      </dgm:t>
    </dgm:pt>
    <dgm:pt modelId="{515A2F20-2FA3-4BB6-9187-0D54BABE685C}" type="parTrans" cxnId="{F5AA34D6-7909-491A-AB9D-2E4BB7607D4F}">
      <dgm:prSet/>
      <dgm:spPr/>
      <dgm:t>
        <a:bodyPr/>
        <a:lstStyle/>
        <a:p>
          <a:endParaRPr lang="de-DE"/>
        </a:p>
      </dgm:t>
    </dgm:pt>
    <dgm:pt modelId="{A1C49BDB-66A8-4116-BE2C-3217DA837285}" type="sibTrans" cxnId="{F5AA34D6-7909-491A-AB9D-2E4BB7607D4F}">
      <dgm:prSet/>
      <dgm:spPr/>
      <dgm:t>
        <a:bodyPr/>
        <a:lstStyle/>
        <a:p>
          <a:endParaRPr lang="de-DE"/>
        </a:p>
      </dgm:t>
    </dgm:pt>
    <dgm:pt modelId="{63754CF8-715C-4C14-A1E3-E2E25111FA60}" type="pres">
      <dgm:prSet presAssocID="{AA970FBC-11E3-4F2B-848F-1EDF7341D071}" presName="linearFlow" presStyleCnt="0">
        <dgm:presLayoutVars>
          <dgm:dir/>
          <dgm:animLvl val="lvl"/>
          <dgm:resizeHandles val="exact"/>
        </dgm:presLayoutVars>
      </dgm:prSet>
      <dgm:spPr/>
    </dgm:pt>
    <dgm:pt modelId="{7A513075-E531-4CDD-B8BD-DA552B45D4BD}" type="pres">
      <dgm:prSet presAssocID="{B7C3E1C8-E9DA-4893-82DF-338DBFDD5ECE}" presName="composite" presStyleCnt="0"/>
      <dgm:spPr/>
    </dgm:pt>
    <dgm:pt modelId="{1D5025DE-F42B-439D-BBD2-24E412A8E1ED}" type="pres">
      <dgm:prSet presAssocID="{B7C3E1C8-E9DA-4893-82DF-338DBFDD5ECE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F3FA635-F11B-49E9-9125-89FAC958996B}" type="pres">
      <dgm:prSet presAssocID="{B7C3E1C8-E9DA-4893-82DF-338DBFDD5ECE}" presName="descendantText" presStyleLbl="alignAcc1" presStyleIdx="0" presStyleCnt="7">
        <dgm:presLayoutVars>
          <dgm:bulletEnabled val="1"/>
        </dgm:presLayoutVars>
      </dgm:prSet>
      <dgm:spPr/>
    </dgm:pt>
    <dgm:pt modelId="{8A9CA691-1F3B-415A-BB2B-8E76DED019BD}" type="pres">
      <dgm:prSet presAssocID="{764B0F51-C9F4-40D1-828B-C8AB27D594DA}" presName="sp" presStyleCnt="0"/>
      <dgm:spPr/>
    </dgm:pt>
    <dgm:pt modelId="{A5F1D3CE-9640-46AA-9F69-FDF6B682D40B}" type="pres">
      <dgm:prSet presAssocID="{717C4AE5-193F-4520-AF0B-4EA79D4FBFE6}" presName="composite" presStyleCnt="0"/>
      <dgm:spPr/>
    </dgm:pt>
    <dgm:pt modelId="{5D1AFAE0-17CF-437C-A2D0-F1D4DAD9CC12}" type="pres">
      <dgm:prSet presAssocID="{717C4AE5-193F-4520-AF0B-4EA79D4FBFE6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79F6F3E-E318-4D8A-B676-A8C5BA73A36D}" type="pres">
      <dgm:prSet presAssocID="{717C4AE5-193F-4520-AF0B-4EA79D4FBFE6}" presName="descendantText" presStyleLbl="alignAcc1" presStyleIdx="1" presStyleCnt="7">
        <dgm:presLayoutVars>
          <dgm:bulletEnabled val="1"/>
        </dgm:presLayoutVars>
      </dgm:prSet>
      <dgm:spPr/>
    </dgm:pt>
    <dgm:pt modelId="{DBCDF7D2-FA1E-46E2-8741-90108A6520D1}" type="pres">
      <dgm:prSet presAssocID="{FAC7CAD9-8E17-46A0-86ED-1F576F0081B0}" presName="sp" presStyleCnt="0"/>
      <dgm:spPr/>
    </dgm:pt>
    <dgm:pt modelId="{48F26CB8-833D-424E-84ED-3B801D1276AC}" type="pres">
      <dgm:prSet presAssocID="{DDFFE13B-DC43-46AA-88E3-4A217C5C7B1A}" presName="composite" presStyleCnt="0"/>
      <dgm:spPr/>
    </dgm:pt>
    <dgm:pt modelId="{28593B33-2894-4D4F-9BAE-26DF0CE3F2B8}" type="pres">
      <dgm:prSet presAssocID="{DDFFE13B-DC43-46AA-88E3-4A217C5C7B1A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C615ED8-BBEF-47C2-BB1E-98737013042B}" type="pres">
      <dgm:prSet presAssocID="{DDFFE13B-DC43-46AA-88E3-4A217C5C7B1A}" presName="descendantText" presStyleLbl="alignAcc1" presStyleIdx="2" presStyleCnt="7">
        <dgm:presLayoutVars>
          <dgm:bulletEnabled val="1"/>
        </dgm:presLayoutVars>
      </dgm:prSet>
      <dgm:spPr/>
    </dgm:pt>
    <dgm:pt modelId="{452D6827-F297-409B-A50E-2219E6613BF0}" type="pres">
      <dgm:prSet presAssocID="{DC27CDEE-9007-4426-A840-B7EC1CED892B}" presName="sp" presStyleCnt="0"/>
      <dgm:spPr/>
    </dgm:pt>
    <dgm:pt modelId="{195A440E-A138-4624-894A-0010013E60AC}" type="pres">
      <dgm:prSet presAssocID="{E1195EDB-8FB9-461D-8600-CB200A5B48C3}" presName="composite" presStyleCnt="0"/>
      <dgm:spPr/>
    </dgm:pt>
    <dgm:pt modelId="{880548C6-7CF9-4157-A3DA-94985D71B64D}" type="pres">
      <dgm:prSet presAssocID="{E1195EDB-8FB9-461D-8600-CB200A5B48C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010B8348-8CDF-4D57-BC70-6F7B901EB601}" type="pres">
      <dgm:prSet presAssocID="{E1195EDB-8FB9-461D-8600-CB200A5B48C3}" presName="descendantText" presStyleLbl="alignAcc1" presStyleIdx="3" presStyleCnt="7">
        <dgm:presLayoutVars>
          <dgm:bulletEnabled val="1"/>
        </dgm:presLayoutVars>
      </dgm:prSet>
      <dgm:spPr/>
    </dgm:pt>
    <dgm:pt modelId="{27F0235F-6045-44B5-9733-C3B47DC40E57}" type="pres">
      <dgm:prSet presAssocID="{92265CCF-5555-4422-A9DB-E3A9E783EFE4}" presName="sp" presStyleCnt="0"/>
      <dgm:spPr/>
    </dgm:pt>
    <dgm:pt modelId="{533BF2E6-3735-4BB3-97DA-D82DD40842F6}" type="pres">
      <dgm:prSet presAssocID="{0F07462A-DB0B-481E-962F-D5D61396696E}" presName="composite" presStyleCnt="0"/>
      <dgm:spPr/>
    </dgm:pt>
    <dgm:pt modelId="{E6DEC431-C029-4776-AEE1-B15649782E90}" type="pres">
      <dgm:prSet presAssocID="{0F07462A-DB0B-481E-962F-D5D61396696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2A2147FE-6FF8-415A-B2E7-02D9D46874BE}" type="pres">
      <dgm:prSet presAssocID="{0F07462A-DB0B-481E-962F-D5D61396696E}" presName="descendantText" presStyleLbl="alignAcc1" presStyleIdx="4" presStyleCnt="7">
        <dgm:presLayoutVars>
          <dgm:bulletEnabled val="1"/>
        </dgm:presLayoutVars>
      </dgm:prSet>
      <dgm:spPr/>
    </dgm:pt>
    <dgm:pt modelId="{F59392C5-3621-46F4-A7D6-076C6AA7043E}" type="pres">
      <dgm:prSet presAssocID="{5172E698-B71A-4124-BE35-717466D8553E}" presName="sp" presStyleCnt="0"/>
      <dgm:spPr/>
    </dgm:pt>
    <dgm:pt modelId="{55AB5A9B-5EE5-4B88-B8D8-EF43EBB43BF2}" type="pres">
      <dgm:prSet presAssocID="{F81CC6BC-6075-4E7E-8F96-30A00A7896D3}" presName="composite" presStyleCnt="0"/>
      <dgm:spPr/>
    </dgm:pt>
    <dgm:pt modelId="{64FB40CC-EDE3-4B7A-9514-021257350272}" type="pres">
      <dgm:prSet presAssocID="{F81CC6BC-6075-4E7E-8F96-30A00A7896D3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98ABABA4-E8E5-4F18-93A2-6D321C0CFC70}" type="pres">
      <dgm:prSet presAssocID="{F81CC6BC-6075-4E7E-8F96-30A00A7896D3}" presName="descendantText" presStyleLbl="alignAcc1" presStyleIdx="5" presStyleCnt="7">
        <dgm:presLayoutVars>
          <dgm:bulletEnabled val="1"/>
        </dgm:presLayoutVars>
      </dgm:prSet>
      <dgm:spPr/>
    </dgm:pt>
    <dgm:pt modelId="{9AF6E1AE-6556-49AA-BE35-EB8C70B192C0}" type="pres">
      <dgm:prSet presAssocID="{B57B3319-D0E4-4B33-B3C3-62B5DC97A45C}" presName="sp" presStyleCnt="0"/>
      <dgm:spPr/>
    </dgm:pt>
    <dgm:pt modelId="{14947E4B-1A1B-4489-8CB5-C8B1C79C0062}" type="pres">
      <dgm:prSet presAssocID="{4BC74E96-C8F2-4CA6-B543-D10E354CB596}" presName="composite" presStyleCnt="0"/>
      <dgm:spPr/>
    </dgm:pt>
    <dgm:pt modelId="{473F1570-C0DE-42A2-A038-3CBE7D32EA00}" type="pres">
      <dgm:prSet presAssocID="{4BC74E96-C8F2-4CA6-B543-D10E354CB59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CF593D4-AF2A-403F-92BC-89716821BB8D}" type="pres">
      <dgm:prSet presAssocID="{4BC74E96-C8F2-4CA6-B543-D10E354CB59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A7B43A05-30B1-4DDE-AA45-4D627B3CC661}" srcId="{AA970FBC-11E3-4F2B-848F-1EDF7341D071}" destId="{B7C3E1C8-E9DA-4893-82DF-338DBFDD5ECE}" srcOrd="0" destOrd="0" parTransId="{553FC404-101A-4E37-92AA-75C08B6AC788}" sibTransId="{764B0F51-C9F4-40D1-828B-C8AB27D594DA}"/>
    <dgm:cxn modelId="{8D60AB05-FBF3-4A8E-B656-AEFEDDFD6111}" type="presOf" srcId="{DDFFE13B-DC43-46AA-88E3-4A217C5C7B1A}" destId="{28593B33-2894-4D4F-9BAE-26DF0CE3F2B8}" srcOrd="0" destOrd="0" presId="urn:microsoft.com/office/officeart/2005/8/layout/chevron2"/>
    <dgm:cxn modelId="{CF9B3924-8A2A-42E0-B445-362192F6D66C}" srcId="{AA970FBC-11E3-4F2B-848F-1EDF7341D071}" destId="{DDFFE13B-DC43-46AA-88E3-4A217C5C7B1A}" srcOrd="2" destOrd="0" parTransId="{4D72D838-6977-4034-9B6C-0F7F13BAFED7}" sibTransId="{DC27CDEE-9007-4426-A840-B7EC1CED892B}"/>
    <dgm:cxn modelId="{76A7852C-EE87-41FF-8CBB-B565A140C498}" type="presOf" srcId="{AA970FBC-11E3-4F2B-848F-1EDF7341D071}" destId="{63754CF8-715C-4C14-A1E3-E2E25111FA60}" srcOrd="0" destOrd="0" presId="urn:microsoft.com/office/officeart/2005/8/layout/chevron2"/>
    <dgm:cxn modelId="{F3ABB92C-2C2D-464B-B7E4-1F2EE0CEE4D2}" srcId="{AA970FBC-11E3-4F2B-848F-1EDF7341D071}" destId="{4BC74E96-C8F2-4CA6-B543-D10E354CB596}" srcOrd="6" destOrd="0" parTransId="{61F5A8CD-3360-4521-B8DA-10F70B5983F8}" sibTransId="{FD92AF57-5331-4E45-B7BF-72DDA540A17A}"/>
    <dgm:cxn modelId="{9FAEC830-B3E2-4727-AFEE-377EC97EB7FD}" srcId="{B7C3E1C8-E9DA-4893-82DF-338DBFDD5ECE}" destId="{E2EE98A7-A831-43C2-9DEE-C8283429F62D}" srcOrd="0" destOrd="0" parTransId="{9D7123B6-AF39-4583-AB32-39706AC03D1A}" sibTransId="{046960B2-F1BC-4137-B5EE-019AA7F16C3A}"/>
    <dgm:cxn modelId="{7A175036-6F5B-41A1-A1F4-00AD733803CA}" type="presOf" srcId="{E2EE98A7-A831-43C2-9DEE-C8283429F62D}" destId="{3F3FA635-F11B-49E9-9125-89FAC958996B}" srcOrd="0" destOrd="0" presId="urn:microsoft.com/office/officeart/2005/8/layout/chevron2"/>
    <dgm:cxn modelId="{83452537-9636-40FB-9F76-0034422EB5F9}" type="presOf" srcId="{B7C3E1C8-E9DA-4893-82DF-338DBFDD5ECE}" destId="{1D5025DE-F42B-439D-BBD2-24E412A8E1ED}" srcOrd="0" destOrd="0" presId="urn:microsoft.com/office/officeart/2005/8/layout/chevron2"/>
    <dgm:cxn modelId="{727BD43B-EF0E-454F-80BD-4D7FE767EDFD}" srcId="{E1195EDB-8FB9-461D-8600-CB200A5B48C3}" destId="{7BD8562C-7F0A-4A30-A8C9-1B7539BB1983}" srcOrd="0" destOrd="0" parTransId="{099BF3D1-7EFF-4CB8-868A-CAA562189C3C}" sibTransId="{0B58E630-0781-4211-B543-B4E09E8F662C}"/>
    <dgm:cxn modelId="{88C89949-9675-463E-BDDE-8E7E6D380E11}" srcId="{AA970FBC-11E3-4F2B-848F-1EDF7341D071}" destId="{0F07462A-DB0B-481E-962F-D5D61396696E}" srcOrd="4" destOrd="0" parTransId="{70697E01-E023-402E-9D01-6E09B96FEAA0}" sibTransId="{5172E698-B71A-4124-BE35-717466D8553E}"/>
    <dgm:cxn modelId="{B16BE169-4E60-4DC0-81BA-674908DDF49D}" type="presOf" srcId="{E1195EDB-8FB9-461D-8600-CB200A5B48C3}" destId="{880548C6-7CF9-4157-A3DA-94985D71B64D}" srcOrd="0" destOrd="0" presId="urn:microsoft.com/office/officeart/2005/8/layout/chevron2"/>
    <dgm:cxn modelId="{E439C552-C67D-4988-A8D7-8827C8F8E71C}" srcId="{717C4AE5-193F-4520-AF0B-4EA79D4FBFE6}" destId="{6415CCB4-18E7-412D-A8A1-1B0300D9D716}" srcOrd="0" destOrd="0" parTransId="{F70ACF1C-8636-4B9C-97AA-F85FC7552476}" sibTransId="{40C2D65E-CFF9-46D7-A72C-4B4EF7E153D2}"/>
    <dgm:cxn modelId="{ADA25853-6C6A-43C9-929B-2171A0046A2E}" srcId="{AA970FBC-11E3-4F2B-848F-1EDF7341D071}" destId="{F81CC6BC-6075-4E7E-8F96-30A00A7896D3}" srcOrd="5" destOrd="0" parTransId="{EA646994-8EEE-4FBD-8410-C145460EBB16}" sibTransId="{B57B3319-D0E4-4B33-B3C3-62B5DC97A45C}"/>
    <dgm:cxn modelId="{D66B7592-94F1-422E-B78C-1ACFDF707E0F}" type="presOf" srcId="{90CD5452-B3A2-45E9-811A-F14E689C082C}" destId="{4CF593D4-AF2A-403F-92BC-89716821BB8D}" srcOrd="0" destOrd="0" presId="urn:microsoft.com/office/officeart/2005/8/layout/chevron2"/>
    <dgm:cxn modelId="{661DF594-94AC-4CB0-AEE2-1C67FEB7B5B1}" srcId="{AA970FBC-11E3-4F2B-848F-1EDF7341D071}" destId="{717C4AE5-193F-4520-AF0B-4EA79D4FBFE6}" srcOrd="1" destOrd="0" parTransId="{3F17EA64-F338-4B26-86DC-9B23F206ADBD}" sibTransId="{FAC7CAD9-8E17-46A0-86ED-1F576F0081B0}"/>
    <dgm:cxn modelId="{71D81E9B-D27B-4059-BBA8-A28DAD15F920}" srcId="{F81CC6BC-6075-4E7E-8F96-30A00A7896D3}" destId="{542A9C19-9F97-44CA-99D4-AEF2EFDB2B30}" srcOrd="0" destOrd="0" parTransId="{5C5B4A5A-CA32-44BA-ABAD-DBF73CF0567A}" sibTransId="{636AB9B3-9D22-4785-918B-399508CAD853}"/>
    <dgm:cxn modelId="{14F8E39E-8D96-4AB9-A11C-B6FD9738B6E6}" type="presOf" srcId="{0F07462A-DB0B-481E-962F-D5D61396696E}" destId="{E6DEC431-C029-4776-AEE1-B15649782E90}" srcOrd="0" destOrd="0" presId="urn:microsoft.com/office/officeart/2005/8/layout/chevron2"/>
    <dgm:cxn modelId="{852D10B3-727A-48E7-931A-B0BAEC5EE4C4}" type="presOf" srcId="{717C4AE5-193F-4520-AF0B-4EA79D4FBFE6}" destId="{5D1AFAE0-17CF-437C-A2D0-F1D4DAD9CC12}" srcOrd="0" destOrd="0" presId="urn:microsoft.com/office/officeart/2005/8/layout/chevron2"/>
    <dgm:cxn modelId="{2423C6B6-A300-4613-B786-AE22E653DB57}" type="presOf" srcId="{B1710230-1CB3-45BA-94F9-861AA78EA784}" destId="{EC615ED8-BBEF-47C2-BB1E-98737013042B}" srcOrd="0" destOrd="0" presId="urn:microsoft.com/office/officeart/2005/8/layout/chevron2"/>
    <dgm:cxn modelId="{2315B0C3-7468-4FD1-B2F5-03DCB41F86A5}" type="presOf" srcId="{6415CCB4-18E7-412D-A8A1-1B0300D9D716}" destId="{079F6F3E-E318-4D8A-B676-A8C5BA73A36D}" srcOrd="0" destOrd="0" presId="urn:microsoft.com/office/officeart/2005/8/layout/chevron2"/>
    <dgm:cxn modelId="{EBA9B3C5-51D0-4B20-BD5B-D592779F7D06}" type="presOf" srcId="{542A9C19-9F97-44CA-99D4-AEF2EFDB2B30}" destId="{98ABABA4-E8E5-4F18-93A2-6D321C0CFC70}" srcOrd="0" destOrd="0" presId="urn:microsoft.com/office/officeart/2005/8/layout/chevron2"/>
    <dgm:cxn modelId="{FAB0DFC9-BC12-4D6E-B243-0E95CF4A9C5D}" srcId="{DDFFE13B-DC43-46AA-88E3-4A217C5C7B1A}" destId="{B1710230-1CB3-45BA-94F9-861AA78EA784}" srcOrd="0" destOrd="0" parTransId="{0D6ACBC5-D543-42D3-B920-EBFAC642770B}" sibTransId="{FAAD962B-9054-4043-9F26-6D4C86117FF4}"/>
    <dgm:cxn modelId="{F5AA34D6-7909-491A-AB9D-2E4BB7607D4F}" srcId="{4BC74E96-C8F2-4CA6-B543-D10E354CB596}" destId="{90CD5452-B3A2-45E9-811A-F14E689C082C}" srcOrd="0" destOrd="0" parTransId="{515A2F20-2FA3-4BB6-9187-0D54BABE685C}" sibTransId="{A1C49BDB-66A8-4116-BE2C-3217DA837285}"/>
    <dgm:cxn modelId="{453633D9-C52D-420B-A000-404DB6E3DE87}" type="presOf" srcId="{F81CC6BC-6075-4E7E-8F96-30A00A7896D3}" destId="{64FB40CC-EDE3-4B7A-9514-021257350272}" srcOrd="0" destOrd="0" presId="urn:microsoft.com/office/officeart/2005/8/layout/chevron2"/>
    <dgm:cxn modelId="{5BBCBBD9-22ED-4896-8B88-3085819CBD7F}" srcId="{AA970FBC-11E3-4F2B-848F-1EDF7341D071}" destId="{E1195EDB-8FB9-461D-8600-CB200A5B48C3}" srcOrd="3" destOrd="0" parTransId="{39044E62-2AAF-4E09-89F2-688832C5D5F3}" sibTransId="{92265CCF-5555-4422-A9DB-E3A9E783EFE4}"/>
    <dgm:cxn modelId="{3A329FEA-0BF6-4D7D-9142-21F295928C70}" type="presOf" srcId="{8602EA32-1BA2-4FCA-8FCD-CB381F9157E1}" destId="{2A2147FE-6FF8-415A-B2E7-02D9D46874BE}" srcOrd="0" destOrd="0" presId="urn:microsoft.com/office/officeart/2005/8/layout/chevron2"/>
    <dgm:cxn modelId="{189B74EE-A57A-4D15-8F81-5B3EAF1F7B29}" srcId="{0F07462A-DB0B-481E-962F-D5D61396696E}" destId="{8602EA32-1BA2-4FCA-8FCD-CB381F9157E1}" srcOrd="0" destOrd="0" parTransId="{9DD58D57-64F4-4FA6-824B-EABF5660D573}" sibTransId="{8B5AD93C-D5B6-4EFE-82B7-E46B1BE7A701}"/>
    <dgm:cxn modelId="{B0607DEE-A6EF-470A-8270-A79EFF45BCA1}" type="presOf" srcId="{4BC74E96-C8F2-4CA6-B543-D10E354CB596}" destId="{473F1570-C0DE-42A2-A038-3CBE7D32EA00}" srcOrd="0" destOrd="0" presId="urn:microsoft.com/office/officeart/2005/8/layout/chevron2"/>
    <dgm:cxn modelId="{9C0F9BFF-B8C7-4E1A-81BD-E143739A30F8}" type="presOf" srcId="{7BD8562C-7F0A-4A30-A8C9-1B7539BB1983}" destId="{010B8348-8CDF-4D57-BC70-6F7B901EB601}" srcOrd="0" destOrd="0" presId="urn:microsoft.com/office/officeart/2005/8/layout/chevron2"/>
    <dgm:cxn modelId="{32FC2DB4-EC07-4E5E-A869-0AE112E9E20F}" type="presParOf" srcId="{63754CF8-715C-4C14-A1E3-E2E25111FA60}" destId="{7A513075-E531-4CDD-B8BD-DA552B45D4BD}" srcOrd="0" destOrd="0" presId="urn:microsoft.com/office/officeart/2005/8/layout/chevron2"/>
    <dgm:cxn modelId="{53A2F14F-A372-45DD-8158-F2B51822CBA6}" type="presParOf" srcId="{7A513075-E531-4CDD-B8BD-DA552B45D4BD}" destId="{1D5025DE-F42B-439D-BBD2-24E412A8E1ED}" srcOrd="0" destOrd="0" presId="urn:microsoft.com/office/officeart/2005/8/layout/chevron2"/>
    <dgm:cxn modelId="{8E141EF2-7598-458E-B518-78E7E9A44725}" type="presParOf" srcId="{7A513075-E531-4CDD-B8BD-DA552B45D4BD}" destId="{3F3FA635-F11B-49E9-9125-89FAC958996B}" srcOrd="1" destOrd="0" presId="urn:microsoft.com/office/officeart/2005/8/layout/chevron2"/>
    <dgm:cxn modelId="{6899D784-D403-410B-B9A6-337C463BE10F}" type="presParOf" srcId="{63754CF8-715C-4C14-A1E3-E2E25111FA60}" destId="{8A9CA691-1F3B-415A-BB2B-8E76DED019BD}" srcOrd="1" destOrd="0" presId="urn:microsoft.com/office/officeart/2005/8/layout/chevron2"/>
    <dgm:cxn modelId="{21D56CEB-433A-4206-AC9F-E69D36301292}" type="presParOf" srcId="{63754CF8-715C-4C14-A1E3-E2E25111FA60}" destId="{A5F1D3CE-9640-46AA-9F69-FDF6B682D40B}" srcOrd="2" destOrd="0" presId="urn:microsoft.com/office/officeart/2005/8/layout/chevron2"/>
    <dgm:cxn modelId="{2A341A8D-A3C1-4DE7-A27A-5E3C8DB971CB}" type="presParOf" srcId="{A5F1D3CE-9640-46AA-9F69-FDF6B682D40B}" destId="{5D1AFAE0-17CF-437C-A2D0-F1D4DAD9CC12}" srcOrd="0" destOrd="0" presId="urn:microsoft.com/office/officeart/2005/8/layout/chevron2"/>
    <dgm:cxn modelId="{D0FEA601-87A6-4493-BDC7-E6FD32772E7A}" type="presParOf" srcId="{A5F1D3CE-9640-46AA-9F69-FDF6B682D40B}" destId="{079F6F3E-E318-4D8A-B676-A8C5BA73A36D}" srcOrd="1" destOrd="0" presId="urn:microsoft.com/office/officeart/2005/8/layout/chevron2"/>
    <dgm:cxn modelId="{C973E783-A458-42BD-AD6F-FCBC1799320F}" type="presParOf" srcId="{63754CF8-715C-4C14-A1E3-E2E25111FA60}" destId="{DBCDF7D2-FA1E-46E2-8741-90108A6520D1}" srcOrd="3" destOrd="0" presId="urn:microsoft.com/office/officeart/2005/8/layout/chevron2"/>
    <dgm:cxn modelId="{C3D7CDE2-D30A-4F66-A9F0-504488C62AC7}" type="presParOf" srcId="{63754CF8-715C-4C14-A1E3-E2E25111FA60}" destId="{48F26CB8-833D-424E-84ED-3B801D1276AC}" srcOrd="4" destOrd="0" presId="urn:microsoft.com/office/officeart/2005/8/layout/chevron2"/>
    <dgm:cxn modelId="{4A862828-483A-4300-9F1A-DF8B29726B10}" type="presParOf" srcId="{48F26CB8-833D-424E-84ED-3B801D1276AC}" destId="{28593B33-2894-4D4F-9BAE-26DF0CE3F2B8}" srcOrd="0" destOrd="0" presId="urn:microsoft.com/office/officeart/2005/8/layout/chevron2"/>
    <dgm:cxn modelId="{AD4849DB-97FE-4797-B190-22A647D9F9BC}" type="presParOf" srcId="{48F26CB8-833D-424E-84ED-3B801D1276AC}" destId="{EC615ED8-BBEF-47C2-BB1E-98737013042B}" srcOrd="1" destOrd="0" presId="urn:microsoft.com/office/officeart/2005/8/layout/chevron2"/>
    <dgm:cxn modelId="{A798ADD6-6174-4577-B5AA-99D6A0CEE289}" type="presParOf" srcId="{63754CF8-715C-4C14-A1E3-E2E25111FA60}" destId="{452D6827-F297-409B-A50E-2219E6613BF0}" srcOrd="5" destOrd="0" presId="urn:microsoft.com/office/officeart/2005/8/layout/chevron2"/>
    <dgm:cxn modelId="{74D8766A-12CE-4979-810E-7EEAF7DC9721}" type="presParOf" srcId="{63754CF8-715C-4C14-A1E3-E2E25111FA60}" destId="{195A440E-A138-4624-894A-0010013E60AC}" srcOrd="6" destOrd="0" presId="urn:microsoft.com/office/officeart/2005/8/layout/chevron2"/>
    <dgm:cxn modelId="{8B8A07FA-A6DB-47DA-AAC0-93CCA91588CC}" type="presParOf" srcId="{195A440E-A138-4624-894A-0010013E60AC}" destId="{880548C6-7CF9-4157-A3DA-94985D71B64D}" srcOrd="0" destOrd="0" presId="urn:microsoft.com/office/officeart/2005/8/layout/chevron2"/>
    <dgm:cxn modelId="{0153C6B0-AB00-4AE8-889F-B027451F356C}" type="presParOf" srcId="{195A440E-A138-4624-894A-0010013E60AC}" destId="{010B8348-8CDF-4D57-BC70-6F7B901EB601}" srcOrd="1" destOrd="0" presId="urn:microsoft.com/office/officeart/2005/8/layout/chevron2"/>
    <dgm:cxn modelId="{058195E9-6D30-4081-BD9D-09C7512BB4D4}" type="presParOf" srcId="{63754CF8-715C-4C14-A1E3-E2E25111FA60}" destId="{27F0235F-6045-44B5-9733-C3B47DC40E57}" srcOrd="7" destOrd="0" presId="urn:microsoft.com/office/officeart/2005/8/layout/chevron2"/>
    <dgm:cxn modelId="{98AEAB7F-D699-4003-ACE5-AECBCD14EC83}" type="presParOf" srcId="{63754CF8-715C-4C14-A1E3-E2E25111FA60}" destId="{533BF2E6-3735-4BB3-97DA-D82DD40842F6}" srcOrd="8" destOrd="0" presId="urn:microsoft.com/office/officeart/2005/8/layout/chevron2"/>
    <dgm:cxn modelId="{76DB1034-A34A-497D-B785-2737BF643459}" type="presParOf" srcId="{533BF2E6-3735-4BB3-97DA-D82DD40842F6}" destId="{E6DEC431-C029-4776-AEE1-B15649782E90}" srcOrd="0" destOrd="0" presId="urn:microsoft.com/office/officeart/2005/8/layout/chevron2"/>
    <dgm:cxn modelId="{2572FFA1-5CC0-4BA7-8570-37B10595EAB0}" type="presParOf" srcId="{533BF2E6-3735-4BB3-97DA-D82DD40842F6}" destId="{2A2147FE-6FF8-415A-B2E7-02D9D46874BE}" srcOrd="1" destOrd="0" presId="urn:microsoft.com/office/officeart/2005/8/layout/chevron2"/>
    <dgm:cxn modelId="{5B9410C7-EFCD-46A8-B631-C10FD8F84D4C}" type="presParOf" srcId="{63754CF8-715C-4C14-A1E3-E2E25111FA60}" destId="{F59392C5-3621-46F4-A7D6-076C6AA7043E}" srcOrd="9" destOrd="0" presId="urn:microsoft.com/office/officeart/2005/8/layout/chevron2"/>
    <dgm:cxn modelId="{C9DECCAE-8E38-4C57-A433-263CC88DF858}" type="presParOf" srcId="{63754CF8-715C-4C14-A1E3-E2E25111FA60}" destId="{55AB5A9B-5EE5-4B88-B8D8-EF43EBB43BF2}" srcOrd="10" destOrd="0" presId="urn:microsoft.com/office/officeart/2005/8/layout/chevron2"/>
    <dgm:cxn modelId="{B67F7D5E-2507-4C3A-9F2A-084379B0DE6E}" type="presParOf" srcId="{55AB5A9B-5EE5-4B88-B8D8-EF43EBB43BF2}" destId="{64FB40CC-EDE3-4B7A-9514-021257350272}" srcOrd="0" destOrd="0" presId="urn:microsoft.com/office/officeart/2005/8/layout/chevron2"/>
    <dgm:cxn modelId="{29AEE5D0-7643-491F-9F0C-13AB41ECAC99}" type="presParOf" srcId="{55AB5A9B-5EE5-4B88-B8D8-EF43EBB43BF2}" destId="{98ABABA4-E8E5-4F18-93A2-6D321C0CFC70}" srcOrd="1" destOrd="0" presId="urn:microsoft.com/office/officeart/2005/8/layout/chevron2"/>
    <dgm:cxn modelId="{D318BF2F-2314-446C-9EEE-3AE280688F9D}" type="presParOf" srcId="{63754CF8-715C-4C14-A1E3-E2E25111FA60}" destId="{9AF6E1AE-6556-49AA-BE35-EB8C70B192C0}" srcOrd="11" destOrd="0" presId="urn:microsoft.com/office/officeart/2005/8/layout/chevron2"/>
    <dgm:cxn modelId="{7FE5AB4C-CE8D-4439-9C7A-9C67E3E4772C}" type="presParOf" srcId="{63754CF8-715C-4C14-A1E3-E2E25111FA60}" destId="{14947E4B-1A1B-4489-8CB5-C8B1C79C0062}" srcOrd="12" destOrd="0" presId="urn:microsoft.com/office/officeart/2005/8/layout/chevron2"/>
    <dgm:cxn modelId="{958D73BA-F221-4E8F-A014-AC1A280D1588}" type="presParOf" srcId="{14947E4B-1A1B-4489-8CB5-C8B1C79C0062}" destId="{473F1570-C0DE-42A2-A038-3CBE7D32EA00}" srcOrd="0" destOrd="0" presId="urn:microsoft.com/office/officeart/2005/8/layout/chevron2"/>
    <dgm:cxn modelId="{1531F0C4-E44F-47BF-AA99-80BBBECCE480}" type="presParOf" srcId="{14947E4B-1A1B-4489-8CB5-C8B1C79C0062}" destId="{4CF593D4-AF2A-403F-92BC-89716821BB8D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025DE-F42B-439D-BBD2-24E412A8E1ED}">
      <dsp:nvSpPr>
        <dsp:cNvPr id="0" name=""/>
        <dsp:cNvSpPr/>
      </dsp:nvSpPr>
      <dsp:spPr>
        <a:xfrm rot="5400000">
          <a:off x="-102059" y="102214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1</a:t>
          </a:r>
        </a:p>
      </dsp:txBody>
      <dsp:txXfrm rot="-5400000">
        <a:off x="0" y="238293"/>
        <a:ext cx="476276" cy="204118"/>
      </dsp:txXfrm>
    </dsp:sp>
    <dsp:sp modelId="{3F3FA635-F11B-49E9-9125-89FAC958996B}">
      <dsp:nvSpPr>
        <dsp:cNvPr id="0" name=""/>
        <dsp:cNvSpPr/>
      </dsp:nvSpPr>
      <dsp:spPr>
        <a:xfrm rot="5400000">
          <a:off x="3282109" y="-2805678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Sichtung Potentialanalyse &amp; Punktekompass / Bestandsaufnahme</a:t>
          </a:r>
        </a:p>
      </dsp:txBody>
      <dsp:txXfrm rot="-5400000">
        <a:off x="476276" y="21744"/>
        <a:ext cx="6032334" cy="399078"/>
      </dsp:txXfrm>
    </dsp:sp>
    <dsp:sp modelId="{5D1AFAE0-17CF-437C-A2D0-F1D4DAD9CC12}">
      <dsp:nvSpPr>
        <dsp:cNvPr id="0" name=""/>
        <dsp:cNvSpPr/>
      </dsp:nvSpPr>
      <dsp:spPr>
        <a:xfrm rot="5400000">
          <a:off x="-102059" y="696816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2</a:t>
          </a:r>
        </a:p>
      </dsp:txBody>
      <dsp:txXfrm rot="-5400000">
        <a:off x="0" y="832895"/>
        <a:ext cx="476276" cy="204118"/>
      </dsp:txXfrm>
    </dsp:sp>
    <dsp:sp modelId="{079F6F3E-E318-4D8A-B676-A8C5BA73A36D}">
      <dsp:nvSpPr>
        <dsp:cNvPr id="0" name=""/>
        <dsp:cNvSpPr/>
      </dsp:nvSpPr>
      <dsp:spPr>
        <a:xfrm rot="5400000">
          <a:off x="3282109" y="-2211076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Durchführung des Branchendialog</a:t>
          </a:r>
        </a:p>
      </dsp:txBody>
      <dsp:txXfrm rot="-5400000">
        <a:off x="476276" y="616346"/>
        <a:ext cx="6032334" cy="399078"/>
      </dsp:txXfrm>
    </dsp:sp>
    <dsp:sp modelId="{28593B33-2894-4D4F-9BAE-26DF0CE3F2B8}">
      <dsp:nvSpPr>
        <dsp:cNvPr id="0" name=""/>
        <dsp:cNvSpPr/>
      </dsp:nvSpPr>
      <dsp:spPr>
        <a:xfrm rot="5400000">
          <a:off x="-102059" y="1291418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3</a:t>
          </a:r>
        </a:p>
      </dsp:txBody>
      <dsp:txXfrm rot="-5400000">
        <a:off x="0" y="1427497"/>
        <a:ext cx="476276" cy="204118"/>
      </dsp:txXfrm>
    </dsp:sp>
    <dsp:sp modelId="{EC615ED8-BBEF-47C2-BB1E-98737013042B}">
      <dsp:nvSpPr>
        <dsp:cNvPr id="0" name=""/>
        <dsp:cNvSpPr/>
      </dsp:nvSpPr>
      <dsp:spPr>
        <a:xfrm rot="5400000">
          <a:off x="3282109" y="-1616473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Vorbereitung eines Markterkundungsverfahren (MEV)</a:t>
          </a:r>
        </a:p>
      </dsp:txBody>
      <dsp:txXfrm rot="-5400000">
        <a:off x="476276" y="1210949"/>
        <a:ext cx="6032334" cy="399078"/>
      </dsp:txXfrm>
    </dsp:sp>
    <dsp:sp modelId="{880548C6-7CF9-4157-A3DA-94985D71B64D}">
      <dsp:nvSpPr>
        <dsp:cNvPr id="0" name=""/>
        <dsp:cNvSpPr/>
      </dsp:nvSpPr>
      <dsp:spPr>
        <a:xfrm rot="5400000">
          <a:off x="-102059" y="1886021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4</a:t>
          </a:r>
        </a:p>
      </dsp:txBody>
      <dsp:txXfrm rot="-5400000">
        <a:off x="0" y="2022100"/>
        <a:ext cx="476276" cy="204118"/>
      </dsp:txXfrm>
    </dsp:sp>
    <dsp:sp modelId="{010B8348-8CDF-4D57-BC70-6F7B901EB601}">
      <dsp:nvSpPr>
        <dsp:cNvPr id="0" name=""/>
        <dsp:cNvSpPr/>
      </dsp:nvSpPr>
      <dsp:spPr>
        <a:xfrm rot="5400000">
          <a:off x="3282109" y="-1021871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Durchführung Markterkundungsverfahren (MEV)</a:t>
          </a:r>
        </a:p>
      </dsp:txBody>
      <dsp:txXfrm rot="-5400000">
        <a:off x="476276" y="1805551"/>
        <a:ext cx="6032334" cy="399078"/>
      </dsp:txXfrm>
    </dsp:sp>
    <dsp:sp modelId="{E6DEC431-C029-4776-AEE1-B15649782E90}">
      <dsp:nvSpPr>
        <dsp:cNvPr id="0" name=""/>
        <dsp:cNvSpPr/>
      </dsp:nvSpPr>
      <dsp:spPr>
        <a:xfrm rot="5400000">
          <a:off x="-102059" y="2480623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5</a:t>
          </a:r>
        </a:p>
      </dsp:txBody>
      <dsp:txXfrm rot="-5400000">
        <a:off x="0" y="2616702"/>
        <a:ext cx="476276" cy="204118"/>
      </dsp:txXfrm>
    </dsp:sp>
    <dsp:sp modelId="{2A2147FE-6FF8-415A-B2E7-02D9D46874BE}">
      <dsp:nvSpPr>
        <dsp:cNvPr id="0" name=""/>
        <dsp:cNvSpPr/>
      </dsp:nvSpPr>
      <dsp:spPr>
        <a:xfrm rot="5400000">
          <a:off x="3282109" y="-427269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Auswertung MEV, Darstellung der Versorgungslücken</a:t>
          </a:r>
        </a:p>
      </dsp:txBody>
      <dsp:txXfrm rot="-5400000">
        <a:off x="476276" y="2400153"/>
        <a:ext cx="6032334" cy="399078"/>
      </dsp:txXfrm>
    </dsp:sp>
    <dsp:sp modelId="{64FB40CC-EDE3-4B7A-9514-021257350272}">
      <dsp:nvSpPr>
        <dsp:cNvPr id="0" name=""/>
        <dsp:cNvSpPr/>
      </dsp:nvSpPr>
      <dsp:spPr>
        <a:xfrm rot="5400000">
          <a:off x="-102059" y="3075225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6</a:t>
          </a:r>
        </a:p>
      </dsp:txBody>
      <dsp:txXfrm rot="-5400000">
        <a:off x="0" y="3211304"/>
        <a:ext cx="476276" cy="204118"/>
      </dsp:txXfrm>
    </dsp:sp>
    <dsp:sp modelId="{98ABABA4-E8E5-4F18-93A2-6D321C0CFC70}">
      <dsp:nvSpPr>
        <dsp:cNvPr id="0" name=""/>
        <dsp:cNvSpPr/>
      </dsp:nvSpPr>
      <dsp:spPr>
        <a:xfrm rot="5400000">
          <a:off x="3282109" y="167333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Ratsbeschluss zur Einreichung Förderantrag in vorläufiger Höhe (</a:t>
          </a:r>
          <a:r>
            <a:rPr lang="de-DE" sz="1300" b="1" kern="1200" dirty="0" err="1"/>
            <a:t>vFA</a:t>
          </a:r>
          <a:r>
            <a:rPr lang="de-DE" sz="1300" b="1" kern="1200" dirty="0"/>
            <a:t>)</a:t>
          </a:r>
        </a:p>
      </dsp:txBody>
      <dsp:txXfrm rot="-5400000">
        <a:off x="476276" y="2994756"/>
        <a:ext cx="6032334" cy="399078"/>
      </dsp:txXfrm>
    </dsp:sp>
    <dsp:sp modelId="{473F1570-C0DE-42A2-A038-3CBE7D32EA00}">
      <dsp:nvSpPr>
        <dsp:cNvPr id="0" name=""/>
        <dsp:cNvSpPr/>
      </dsp:nvSpPr>
      <dsp:spPr>
        <a:xfrm rot="5400000">
          <a:off x="-102059" y="3669828"/>
          <a:ext cx="680394" cy="47627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7</a:t>
          </a:r>
        </a:p>
      </dsp:txBody>
      <dsp:txXfrm rot="-5400000">
        <a:off x="0" y="3805907"/>
        <a:ext cx="476276" cy="204118"/>
      </dsp:txXfrm>
    </dsp:sp>
    <dsp:sp modelId="{4CF593D4-AF2A-403F-92BC-89716821BB8D}">
      <dsp:nvSpPr>
        <dsp:cNvPr id="0" name=""/>
        <dsp:cNvSpPr/>
      </dsp:nvSpPr>
      <dsp:spPr>
        <a:xfrm rot="5400000">
          <a:off x="3282109" y="761935"/>
          <a:ext cx="442256" cy="6053923"/>
        </a:xfrm>
        <a:prstGeom prst="round2Same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 dirty="0"/>
            <a:t>Einreichung eines Förderantrag in vorläufiger Höhe (</a:t>
          </a:r>
          <a:r>
            <a:rPr lang="de-DE" sz="1300" b="1" kern="1200" dirty="0" err="1"/>
            <a:t>vFA</a:t>
          </a:r>
          <a:r>
            <a:rPr lang="de-DE" sz="1300" b="1" kern="1200" dirty="0"/>
            <a:t>) für Infrastrukturförderung</a:t>
          </a:r>
        </a:p>
      </dsp:txBody>
      <dsp:txXfrm rot="-5400000">
        <a:off x="476276" y="3589358"/>
        <a:ext cx="6032334" cy="39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BA3C-4DD2-401E-8BA6-491455C05016}" type="datetimeFigureOut">
              <a:rPr lang="de-DE" smtClean="0"/>
              <a:t>24.07.2025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8250-955F-4D2A-9958-952586E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8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-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3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91495885-18C8-A496-22C7-36557A5CDE9E}"/>
              </a:ext>
            </a:extLst>
          </p:cNvPr>
          <p:cNvSpPr txBox="1">
            <a:spLocks/>
          </p:cNvSpPr>
          <p:nvPr userDrawn="1"/>
        </p:nvSpPr>
        <p:spPr>
          <a:xfrm>
            <a:off x="5449128" y="6378643"/>
            <a:ext cx="1191479" cy="282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5DEE109-DD4B-BAAB-D060-EC7E76423896}"/>
              </a:ext>
            </a:extLst>
          </p:cNvPr>
          <p:cNvCxnSpPr>
            <a:cxnSpLocks/>
          </p:cNvCxnSpPr>
          <p:nvPr userDrawn="1"/>
        </p:nvCxnSpPr>
        <p:spPr>
          <a:xfrm>
            <a:off x="0" y="6529975"/>
            <a:ext cx="10414314" cy="0"/>
          </a:xfrm>
          <a:prstGeom prst="line">
            <a:avLst/>
          </a:prstGeom>
          <a:ln w="250825">
            <a:solidFill>
              <a:srgbClr val="A3A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836AEE0-896B-2BAB-1C0C-0F568FCED076}"/>
              </a:ext>
            </a:extLst>
          </p:cNvPr>
          <p:cNvSpPr txBox="1">
            <a:spLocks/>
          </p:cNvSpPr>
          <p:nvPr userDrawn="1"/>
        </p:nvSpPr>
        <p:spPr>
          <a:xfrm>
            <a:off x="5178582" y="6377965"/>
            <a:ext cx="3200400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©IK-T GmbH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E2E83F1-8D0D-185E-EE81-D76EAD7F5A2D}"/>
              </a:ext>
            </a:extLst>
          </p:cNvPr>
          <p:cNvCxnSpPr>
            <a:cxnSpLocks/>
          </p:cNvCxnSpPr>
          <p:nvPr userDrawn="1"/>
        </p:nvCxnSpPr>
        <p:spPr>
          <a:xfrm>
            <a:off x="0" y="6715495"/>
            <a:ext cx="10414314" cy="0"/>
          </a:xfrm>
          <a:prstGeom prst="line">
            <a:avLst/>
          </a:prstGeom>
          <a:ln w="666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Ein Bild, das Grafiken, Grafikdesign, Screenshot, Schrift enthält.&#10;&#10;Automatisch generierte Beschreibung">
            <a:extLst>
              <a:ext uri="{FF2B5EF4-FFF2-40B4-BE49-F238E27FC236}">
                <a16:creationId xmlns:a16="http://schemas.microsoft.com/office/drawing/2014/main" id="{96F5B66D-659F-7111-4B60-75B4BB1421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6390665"/>
            <a:ext cx="1442225" cy="3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A7F8B3-5C92-9024-D69C-1B74990352B0}"/>
              </a:ext>
            </a:extLst>
          </p:cNvPr>
          <p:cNvSpPr txBox="1"/>
          <p:nvPr/>
        </p:nvSpPr>
        <p:spPr>
          <a:xfrm>
            <a:off x="576402" y="142504"/>
            <a:ext cx="5241959" cy="1798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tel 7">
            <a:extLst>
              <a:ext uri="{FF2B5EF4-FFF2-40B4-BE49-F238E27FC236}">
                <a16:creationId xmlns:a16="http://schemas.microsoft.com/office/drawing/2014/main" id="{166DCB4F-89CC-2107-FDE9-5E1E58E24488}"/>
              </a:ext>
            </a:extLst>
          </p:cNvPr>
          <p:cNvSpPr txBox="1">
            <a:spLocks/>
          </p:cNvSpPr>
          <p:nvPr/>
        </p:nvSpPr>
        <p:spPr>
          <a:xfrm>
            <a:off x="2705098" y="2237490"/>
            <a:ext cx="9115427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b="1" dirty="0">
                <a:solidFill>
                  <a:srgbClr val="C00000"/>
                </a:solidFill>
              </a:rPr>
              <a:t>Gigabit-Förderprogramm des Bundes 2.0 – Aufruf 2025</a:t>
            </a:r>
            <a:br>
              <a:rPr lang="de-DE" sz="5000" b="1" dirty="0">
                <a:solidFill>
                  <a:srgbClr val="C00000"/>
                </a:solidFill>
              </a:rPr>
            </a:br>
            <a:endParaRPr lang="de-DE" sz="25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de-DE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Ergebnis Markterkundungsverfahren</a:t>
            </a:r>
          </a:p>
          <a:p>
            <a:pPr algn="l">
              <a:lnSpc>
                <a:spcPct val="100000"/>
              </a:lnSpc>
            </a:pPr>
            <a:r>
              <a:rPr lang="de-DE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Gemeinde </a:t>
            </a:r>
            <a:r>
              <a:rPr lang="de-DE" sz="25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Weißensberg</a:t>
            </a:r>
            <a:endParaRPr lang="de-DE" sz="25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de-DE" sz="25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392844-2825-3BA5-A20F-39F5C888BCCE}"/>
              </a:ext>
            </a:extLst>
          </p:cNvPr>
          <p:cNvSpPr/>
          <p:nvPr/>
        </p:nvSpPr>
        <p:spPr>
          <a:xfrm>
            <a:off x="0" y="2125679"/>
            <a:ext cx="2489200" cy="1798621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0E65A6-BEF7-5AC7-C842-FDCD3ABC95B4}"/>
              </a:ext>
            </a:extLst>
          </p:cNvPr>
          <p:cNvSpPr txBox="1"/>
          <p:nvPr/>
        </p:nvSpPr>
        <p:spPr>
          <a:xfrm>
            <a:off x="108154" y="6046838"/>
            <a:ext cx="275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Dipl. Ing. Jürgen Katzer</a:t>
            </a:r>
          </a:p>
        </p:txBody>
      </p:sp>
    </p:spTree>
    <p:extLst>
      <p:ext uri="{BB962C8B-B14F-4D97-AF65-F5344CB8AC3E}">
        <p14:creationId xmlns:p14="http://schemas.microsoft.com/office/powerpoint/2010/main" val="87950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FF80-E2A0-D555-E241-F26E633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F968B13-6BFD-3BC6-A360-EE5BCAA53222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Ergebnis Markterkundung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FA601D3-CF77-4A6E-70EF-FDF03BE19B87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CAB3A84D-E3ED-4651-B94F-26B14AF2B68E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02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77A11FD-C6D8-55DB-3668-ACD9B891D924}"/>
              </a:ext>
            </a:extLst>
          </p:cNvPr>
          <p:cNvSpPr txBox="1">
            <a:spLocks/>
          </p:cNvSpPr>
          <p:nvPr/>
        </p:nvSpPr>
        <p:spPr>
          <a:xfrm>
            <a:off x="216802" y="920880"/>
            <a:ext cx="10932978" cy="426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Auf Basis </a:t>
            </a:r>
            <a:r>
              <a:rPr lang="de-DE" sz="1500" b="1" u="sng" dirty="0">
                <a:latin typeface="Arial" panose="020B0604020202020204" pitchFamily="34" charset="0"/>
                <a:ea typeface="Calibri" panose="020F0502020204030204" pitchFamily="34" charset="0"/>
              </a:rPr>
              <a:t>einer eigenen Kostenschätzung </a:t>
            </a: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auf Basis früherer, ähnlich gelagerter Projekte, ist mit einem mittleren Anschlusspreis von rund 7.000 € je Adresse zu rechnen:</a:t>
            </a:r>
            <a:endParaRPr lang="de-DE" sz="1400" dirty="0">
              <a:latin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F7F36F2-19C6-A413-C412-98B050C4E279}"/>
              </a:ext>
            </a:extLst>
          </p:cNvPr>
          <p:cNvSpPr txBox="1">
            <a:spLocks/>
          </p:cNvSpPr>
          <p:nvPr/>
        </p:nvSpPr>
        <p:spPr>
          <a:xfrm>
            <a:off x="358697" y="4852452"/>
            <a:ext cx="10791083" cy="1351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Mit einer Kofinanzierung des Freistaat Bayern über </a:t>
            </a:r>
          </a:p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40 % der Gesamtausgaben/Wirtschaftlichkeitslücke (= 1.472.800 €) </a:t>
            </a:r>
          </a:p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verbliebe ein Eigenanteil der Kommune in Höhe von 10 % der Gesamtausgaben = 368.200 € </a:t>
            </a:r>
            <a:endParaRPr lang="de-DE" sz="1400" dirty="0">
              <a:latin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8195A9-7EE5-5DA4-4F90-7940B588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78" y="1473900"/>
            <a:ext cx="6780272" cy="32516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271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B06E4-704F-F594-4C48-8308238E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9D3D51D-C60A-6191-7B46-8FABCEC32D55}"/>
              </a:ext>
            </a:extLst>
          </p:cNvPr>
          <p:cNvSpPr/>
          <p:nvPr/>
        </p:nvSpPr>
        <p:spPr>
          <a:xfrm>
            <a:off x="0" y="2087579"/>
            <a:ext cx="2489200" cy="1798621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1CD2B9FF-468F-2BA4-395D-2F662E737812}"/>
              </a:ext>
            </a:extLst>
          </p:cNvPr>
          <p:cNvSpPr txBox="1">
            <a:spLocks/>
          </p:cNvSpPr>
          <p:nvPr/>
        </p:nvSpPr>
        <p:spPr>
          <a:xfrm>
            <a:off x="1253330" y="2345884"/>
            <a:ext cx="2906714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12000" b="1" dirty="0">
                <a:ln w="41275">
                  <a:solidFill>
                    <a:schemeClr val="bg1"/>
                  </a:solidFill>
                </a:ln>
                <a:solidFill>
                  <a:srgbClr val="DF012A"/>
                </a:solidFill>
                <a:latin typeface="+mn-lt"/>
              </a:rPr>
              <a:t>03</a:t>
            </a:r>
            <a:endParaRPr lang="de-DE" sz="12000" dirty="0">
              <a:ln w="41275">
                <a:solidFill>
                  <a:schemeClr val="bg1"/>
                </a:solidFill>
              </a:ln>
              <a:solidFill>
                <a:srgbClr val="DF012A"/>
              </a:solidFill>
              <a:latin typeface="+mn-lt"/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C3C0F30C-0FB1-DB77-0D79-A054AF600CE8}"/>
              </a:ext>
            </a:extLst>
          </p:cNvPr>
          <p:cNvSpPr txBox="1">
            <a:spLocks/>
          </p:cNvSpPr>
          <p:nvPr/>
        </p:nvSpPr>
        <p:spPr>
          <a:xfrm>
            <a:off x="3076573" y="2111536"/>
            <a:ext cx="9115427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b="1" dirty="0">
                <a:solidFill>
                  <a:srgbClr val="C00000"/>
                </a:solidFill>
              </a:rPr>
              <a:t>Kriterienkatalog und Punktekompass</a:t>
            </a:r>
            <a:endParaRPr lang="de-DE" sz="25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2F0C5EA-5CEA-1C3B-DFE4-5F8436DA8B1B}"/>
              </a:ext>
            </a:extLst>
          </p:cNvPr>
          <p:cNvSpPr txBox="1">
            <a:spLocks/>
          </p:cNvSpPr>
          <p:nvPr/>
        </p:nvSpPr>
        <p:spPr>
          <a:xfrm>
            <a:off x="8750087" y="6388489"/>
            <a:ext cx="2034988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Seite </a:t>
            </a:r>
            <a:fld id="{3AE55A0D-B1F3-4B09-8F1A-BCC3F677B0B6}" type="slidenum">
              <a:rPr lang="de-DE" smtClean="0">
                <a:solidFill>
                  <a:schemeClr val="bg1"/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2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FF80-E2A0-D555-E241-F26E633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F968B13-6BFD-3BC6-A360-EE5BCAA53222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–Punktekompass</a:t>
            </a:r>
            <a:r>
              <a:rPr lang="de-DE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2025</a:t>
            </a:r>
            <a:endParaRPr lang="de-DE" sz="250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FA601D3-CF77-4A6E-70EF-FDF03BE19B87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CAB3A84D-E3ED-4651-B94F-26B14AF2B68E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61952F-3F51-7F61-EFA1-7A5DF969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9" y="741780"/>
            <a:ext cx="10216125" cy="56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6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99BB-C055-2BDA-890B-C0AFEC7B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19C2232-1AB7-C8CA-10FC-00EDED3DB2E1}"/>
              </a:ext>
            </a:extLst>
          </p:cNvPr>
          <p:cNvSpPr/>
          <p:nvPr/>
        </p:nvSpPr>
        <p:spPr>
          <a:xfrm>
            <a:off x="0" y="2087579"/>
            <a:ext cx="2489200" cy="1798621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6AA79AAE-D5E3-2D65-035E-C9B0492A35DA}"/>
              </a:ext>
            </a:extLst>
          </p:cNvPr>
          <p:cNvSpPr txBox="1">
            <a:spLocks/>
          </p:cNvSpPr>
          <p:nvPr/>
        </p:nvSpPr>
        <p:spPr>
          <a:xfrm>
            <a:off x="1253330" y="2345884"/>
            <a:ext cx="2906714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12000" b="1" dirty="0">
                <a:ln w="41275">
                  <a:solidFill>
                    <a:schemeClr val="bg1"/>
                  </a:solidFill>
                </a:ln>
                <a:solidFill>
                  <a:srgbClr val="DF012A"/>
                </a:solidFill>
                <a:latin typeface="+mn-lt"/>
              </a:rPr>
              <a:t>04</a:t>
            </a:r>
            <a:endParaRPr lang="de-DE" sz="12000" dirty="0">
              <a:ln w="41275">
                <a:solidFill>
                  <a:schemeClr val="bg1"/>
                </a:solidFill>
              </a:ln>
              <a:solidFill>
                <a:srgbClr val="DF012A"/>
              </a:solidFill>
              <a:latin typeface="+mn-lt"/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98D9AD69-0044-F0DD-8597-4C9A7CE74A2A}"/>
              </a:ext>
            </a:extLst>
          </p:cNvPr>
          <p:cNvSpPr txBox="1">
            <a:spLocks/>
          </p:cNvSpPr>
          <p:nvPr/>
        </p:nvSpPr>
        <p:spPr>
          <a:xfrm>
            <a:off x="3076573" y="2111536"/>
            <a:ext cx="9115427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b="1" dirty="0">
                <a:solidFill>
                  <a:srgbClr val="C00000"/>
                </a:solidFill>
              </a:rPr>
              <a:t>Prognose für Bewilligung und Zusammenfassung</a:t>
            </a:r>
            <a:endParaRPr lang="de-DE" sz="25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A88AD6D-FE7A-E9CE-9B38-77B964F03138}"/>
              </a:ext>
            </a:extLst>
          </p:cNvPr>
          <p:cNvSpPr txBox="1">
            <a:spLocks/>
          </p:cNvSpPr>
          <p:nvPr/>
        </p:nvSpPr>
        <p:spPr>
          <a:xfrm>
            <a:off x="8750087" y="6388489"/>
            <a:ext cx="2034988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Seite </a:t>
            </a:r>
            <a:fld id="{3AE55A0D-B1F3-4B09-8F1A-BCC3F677B0B6}" type="slidenum">
              <a:rPr lang="de-DE" smtClean="0">
                <a:solidFill>
                  <a:schemeClr val="bg1"/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DF48-F40B-C9AB-B2C1-779CC6BE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590C7AF-1D30-A40E-E592-C63B5B0ADF1D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</a:t>
            </a:r>
            <a:r>
              <a:rPr lang="de-DE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Prognose Förderantrag 2025</a:t>
            </a:r>
            <a:endParaRPr lang="de-DE" sz="250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5BD61A5-23AD-9573-F945-F6F1D687759A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418769F6-02A4-F38C-BB27-B5432E61E1D3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075F9B-6B0A-B2EA-31A0-5F05A65B9AF9}"/>
              </a:ext>
            </a:extLst>
          </p:cNvPr>
          <p:cNvSpPr txBox="1"/>
          <p:nvPr/>
        </p:nvSpPr>
        <p:spPr>
          <a:xfrm>
            <a:off x="474966" y="631814"/>
            <a:ext cx="1101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/>
              <a:t>Prognose für Bewilligung Förderantrag 2025 – Gemeinde </a:t>
            </a:r>
            <a:r>
              <a:rPr lang="de-DE" sz="2000" b="1" kern="0" dirty="0" err="1"/>
              <a:t>Weißensberg</a:t>
            </a:r>
            <a:endParaRPr lang="de-DE" sz="2000" b="1" kern="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7213B79-83B7-64CC-A2B9-D10B1B768883}"/>
              </a:ext>
            </a:extLst>
          </p:cNvPr>
          <p:cNvSpPr txBox="1">
            <a:spLocks/>
          </p:cNvSpPr>
          <p:nvPr/>
        </p:nvSpPr>
        <p:spPr>
          <a:xfrm>
            <a:off x="564940" y="1268397"/>
            <a:ext cx="1122523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</a:pPr>
            <a:r>
              <a:rPr lang="en-US" sz="2000" dirty="0"/>
              <a:t>Die “Grenz”-</a:t>
            </a:r>
            <a:r>
              <a:rPr lang="en-US" sz="2000" dirty="0" err="1"/>
              <a:t>Werte</a:t>
            </a:r>
            <a:r>
              <a:rPr lang="en-US" sz="2000" dirty="0"/>
              <a:t> des </a:t>
            </a:r>
            <a:r>
              <a:rPr lang="en-US" sz="2000" dirty="0" err="1"/>
              <a:t>Punktekompass</a:t>
            </a:r>
            <a:r>
              <a:rPr lang="en-US" sz="2000" dirty="0"/>
              <a:t> </a:t>
            </a:r>
            <a:r>
              <a:rPr lang="en-US" sz="2000" dirty="0" err="1"/>
              <a:t>leiten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ab </a:t>
            </a:r>
            <a:r>
              <a:rPr lang="en-US" sz="2000" dirty="0" err="1"/>
              <a:t>aus</a:t>
            </a:r>
            <a:r>
              <a:rPr lang="en-US" sz="2000" dirty="0"/>
              <a:t> den </a:t>
            </a:r>
            <a:r>
              <a:rPr lang="en-US" sz="2000" dirty="0" err="1"/>
              <a:t>Erfahrungen</a:t>
            </a:r>
            <a:r>
              <a:rPr lang="en-US" sz="2000" dirty="0"/>
              <a:t> des </a:t>
            </a:r>
            <a:r>
              <a:rPr lang="en-US" sz="2000" dirty="0" err="1"/>
              <a:t>Förderaufruf</a:t>
            </a:r>
            <a:r>
              <a:rPr lang="en-US" sz="2000" dirty="0"/>
              <a:t> in 2024 </a:t>
            </a:r>
            <a:endParaRPr lang="en-US" sz="2000" kern="0" dirty="0"/>
          </a:p>
          <a:p>
            <a:pPr marL="342900" indent="-342900">
              <a:spcBef>
                <a:spcPts val="1200"/>
              </a:spcBef>
            </a:pPr>
            <a:r>
              <a:rPr lang="en-US" sz="2000" dirty="0"/>
              <a:t>Die </a:t>
            </a:r>
            <a:r>
              <a:rPr lang="en-US" sz="2000" dirty="0" err="1"/>
              <a:t>Empfehlungsgrenze</a:t>
            </a:r>
            <a:r>
              <a:rPr lang="en-US" sz="2000" dirty="0"/>
              <a:t> </a:t>
            </a:r>
            <a:r>
              <a:rPr lang="en-US" sz="2000" dirty="0" err="1"/>
              <a:t>liegt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60% der </a:t>
            </a:r>
            <a:r>
              <a:rPr lang="en-US" sz="2000" dirty="0" err="1"/>
              <a:t>letztjährigen</a:t>
            </a:r>
            <a:r>
              <a:rPr lang="en-US" sz="2000" dirty="0"/>
              <a:t> </a:t>
            </a:r>
            <a:r>
              <a:rPr lang="en-US" sz="2000" dirty="0" err="1"/>
              <a:t>Grenzpunktzahl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Bundesland</a:t>
            </a:r>
            <a:endParaRPr lang="en-US" sz="2000" dirty="0"/>
          </a:p>
          <a:p>
            <a:pPr marL="642938" lvl="1" indent="-342900">
              <a:spcBef>
                <a:spcPts val="1200"/>
              </a:spcBef>
            </a:pPr>
            <a:r>
              <a:rPr lang="en-US" sz="2000" kern="0" dirty="0" err="1"/>
              <a:t>Mindestpunktzahl</a:t>
            </a:r>
            <a:r>
              <a:rPr lang="en-US" sz="2000" kern="0" dirty="0"/>
              <a:t> für </a:t>
            </a:r>
            <a:r>
              <a:rPr lang="en-US" sz="2000" kern="0" dirty="0" err="1"/>
              <a:t>Bewilligung</a:t>
            </a:r>
            <a:r>
              <a:rPr lang="en-US" sz="2000" kern="0" dirty="0"/>
              <a:t> 2024 in Bayern		240 </a:t>
            </a:r>
            <a:r>
              <a:rPr lang="en-US" sz="2000" kern="0" dirty="0" err="1"/>
              <a:t>Punkte</a:t>
            </a:r>
            <a:endParaRPr lang="en-US" sz="2000" kern="0" dirty="0"/>
          </a:p>
          <a:p>
            <a:pPr marL="642938" lvl="1" indent="-342900">
              <a:spcBef>
                <a:spcPts val="1200"/>
              </a:spcBef>
            </a:pPr>
            <a:r>
              <a:rPr lang="en-US" sz="2000" dirty="0" err="1"/>
              <a:t>Punktzahl</a:t>
            </a:r>
            <a:r>
              <a:rPr lang="en-US" sz="2000" dirty="0"/>
              <a:t> der </a:t>
            </a:r>
            <a:r>
              <a:rPr lang="en-US" sz="2000" dirty="0" err="1"/>
              <a:t>Empfehlungsgrenze</a:t>
            </a:r>
            <a:r>
              <a:rPr lang="en-US" sz="2000" dirty="0"/>
              <a:t> </a:t>
            </a:r>
            <a:r>
              <a:rPr lang="en-US" sz="2000" u="sng" dirty="0"/>
              <a:t>2025</a:t>
            </a:r>
            <a:r>
              <a:rPr lang="en-US" sz="2000" dirty="0"/>
              <a:t> für Bayern		</a:t>
            </a:r>
            <a:r>
              <a:rPr lang="en-US" sz="2000" u="sng" dirty="0"/>
              <a:t>144</a:t>
            </a:r>
            <a:r>
              <a:rPr lang="en-US" sz="2000" dirty="0"/>
              <a:t> </a:t>
            </a:r>
            <a:r>
              <a:rPr lang="en-US" sz="2000" dirty="0" err="1"/>
              <a:t>Punkte</a:t>
            </a:r>
            <a:r>
              <a:rPr lang="en-US" sz="2000" dirty="0"/>
              <a:t> (165 in 2024)</a:t>
            </a:r>
          </a:p>
          <a:p>
            <a:pPr marL="342900" indent="-342900">
              <a:spcBef>
                <a:spcPts val="1200"/>
              </a:spcBef>
            </a:pPr>
            <a:endParaRPr lang="en-US" sz="2000" dirty="0"/>
          </a:p>
          <a:p>
            <a:pPr marL="342900" indent="-342900">
              <a:spcBef>
                <a:spcPts val="0"/>
              </a:spcBef>
            </a:pPr>
            <a:r>
              <a:rPr lang="en-US" sz="2000" u="sng" dirty="0"/>
              <a:t>Prognose:</a:t>
            </a:r>
          </a:p>
          <a:p>
            <a:pPr marL="344488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Nach </a:t>
            </a:r>
            <a:r>
              <a:rPr lang="en-US" sz="2000" dirty="0" err="1"/>
              <a:t>derzeitiger</a:t>
            </a:r>
            <a:r>
              <a:rPr lang="en-US" sz="2000" dirty="0"/>
              <a:t> </a:t>
            </a:r>
            <a:r>
              <a:rPr lang="en-US" sz="2000" dirty="0" err="1"/>
              <a:t>Auswertung</a:t>
            </a:r>
            <a:r>
              <a:rPr lang="en-US" sz="2000" dirty="0"/>
              <a:t> </a:t>
            </a:r>
            <a:r>
              <a:rPr lang="en-US" sz="2000" dirty="0" err="1"/>
              <a:t>liegt</a:t>
            </a:r>
            <a:r>
              <a:rPr lang="en-US" sz="2000" dirty="0"/>
              <a:t> auf Basis des </a:t>
            </a:r>
            <a:r>
              <a:rPr lang="en-US" sz="2000" dirty="0" err="1"/>
              <a:t>Punktekompass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Wert von </a:t>
            </a:r>
            <a:r>
              <a:rPr lang="en-US" sz="2000" u="sng" dirty="0"/>
              <a:t>205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. Dadurch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für die Gemeinde </a:t>
            </a:r>
            <a:r>
              <a:rPr lang="en-US" sz="2000" dirty="0" err="1"/>
              <a:t>Weißensberg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mittlere</a:t>
            </a:r>
            <a:r>
              <a:rPr lang="en-US" sz="2000" dirty="0"/>
              <a:t> </a:t>
            </a:r>
            <a:r>
              <a:rPr lang="en-US" sz="2000" dirty="0" err="1"/>
              <a:t>Wahrscheinlichkeit</a:t>
            </a:r>
            <a:r>
              <a:rPr lang="en-US" sz="2000" dirty="0"/>
              <a:t> für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Bewilligung</a:t>
            </a:r>
            <a:r>
              <a:rPr lang="en-US" sz="2000" dirty="0"/>
              <a:t> des </a:t>
            </a:r>
            <a:r>
              <a:rPr lang="en-US" sz="2000" dirty="0" err="1"/>
              <a:t>Förderantrags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93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DF48-F40B-C9AB-B2C1-779CC6BE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590C7AF-1D30-A40E-E592-C63B5B0ADF1D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</a:t>
            </a:r>
            <a:r>
              <a:rPr lang="de-DE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Prognose Förderantrag 2025</a:t>
            </a:r>
            <a:endParaRPr lang="de-DE" sz="250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5BD61A5-23AD-9573-F945-F6F1D687759A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418769F6-02A4-F38C-BB27-B5432E61E1D3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075F9B-6B0A-B2EA-31A0-5F05A65B9AF9}"/>
              </a:ext>
            </a:extLst>
          </p:cNvPr>
          <p:cNvSpPr txBox="1"/>
          <p:nvPr/>
        </p:nvSpPr>
        <p:spPr>
          <a:xfrm>
            <a:off x="474966" y="631814"/>
            <a:ext cx="1101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/>
              <a:t>Zusammenfassung – Gemeinde </a:t>
            </a:r>
            <a:r>
              <a:rPr lang="de-DE" sz="2000" b="1" kern="0" dirty="0" err="1"/>
              <a:t>Weißensberg</a:t>
            </a:r>
            <a:endParaRPr lang="de-DE" sz="2000" b="1" kern="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04F34CF-563D-5283-36F9-6B2CF0029915}"/>
              </a:ext>
            </a:extLst>
          </p:cNvPr>
          <p:cNvSpPr txBox="1">
            <a:spLocks/>
          </p:cNvSpPr>
          <p:nvPr/>
        </p:nvSpPr>
        <p:spPr>
          <a:xfrm>
            <a:off x="685066" y="1090327"/>
            <a:ext cx="11269252" cy="4536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lnSpc>
                <a:spcPct val="120000"/>
              </a:lnSpc>
              <a:buFontTx/>
              <a:buChar char="-"/>
            </a:pP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Im Ergebnis des Markterkundungsverfahren (MEV) im Gigabit-Förderverfahren sind ca. 526 Adressen förderfähig, wodurch bei einer Schätzung von 7.000 € je Adresse mit einer Wirtschaftlichkeitslücke im Gesamtprojekt von 3.682.000 € auszugehen ist. </a:t>
            </a:r>
          </a:p>
          <a:p>
            <a:pPr marL="285750" lvl="0" indent="-285750" algn="l">
              <a:lnSpc>
                <a:spcPct val="120000"/>
              </a:lnSpc>
              <a:buFontTx/>
              <a:buChar char="-"/>
            </a:pP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Die Punktzahl nach Kriterienkatalog ergibt (vorläufig) </a:t>
            </a:r>
            <a:r>
              <a:rPr lang="de-DE" altLang="de-DE" sz="18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205 Punkte; </a:t>
            </a: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somit kein Förderantrag in der „fast </a:t>
            </a:r>
            <a:r>
              <a:rPr lang="de-DE" altLang="de-DE" sz="1800" dirty="0" err="1">
                <a:latin typeface="Arial" panose="020B0604020202020204" pitchFamily="34" charset="0"/>
                <a:ea typeface="Calibri" panose="020F0502020204030204" pitchFamily="34" charset="0"/>
              </a:rPr>
              <a:t>lane</a:t>
            </a: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“ möglich und die Aussichten auf Bewilligung eher gering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de-DE" altLang="de-DE" sz="1600" dirty="0">
                <a:latin typeface="Arial" panose="020B0604020202020204" pitchFamily="34" charset="0"/>
                <a:ea typeface="Calibri" panose="020F0502020204030204" pitchFamily="34" charset="0"/>
              </a:rPr>
              <a:t>      –&gt; vorläufiger Förderantrag wird vom Projektträger nach dem 15.09.2025 bearbeitet.</a:t>
            </a:r>
          </a:p>
          <a:p>
            <a:pPr marL="285750" lvl="0" indent="-285750" algn="l">
              <a:lnSpc>
                <a:spcPct val="120000"/>
              </a:lnSpc>
              <a:buFontTx/>
              <a:buChar char="-"/>
            </a:pP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Ein </a:t>
            </a:r>
            <a:r>
              <a:rPr lang="de-DE" altLang="de-DE" sz="1800" b="1" dirty="0">
                <a:latin typeface="Arial" panose="020B0604020202020204" pitchFamily="34" charset="0"/>
                <a:ea typeface="Calibri" panose="020F0502020204030204" pitchFamily="34" charset="0"/>
              </a:rPr>
              <a:t>Gemeinderatsbeschluss</a:t>
            </a: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 ist für die Stellung des Förderantrags in vorläufiger Höhe notwendig inkl. der Bestätigung, </a:t>
            </a:r>
            <a:r>
              <a:rPr lang="de-DE" altLang="de-DE" sz="1800" i="1" dirty="0">
                <a:latin typeface="Arial" panose="020B0604020202020204" pitchFamily="34" charset="0"/>
                <a:ea typeface="Calibri" panose="020F0502020204030204" pitchFamily="34" charset="0"/>
              </a:rPr>
              <a:t>dass die Gesamtfinanzierung des Vorhabens über die gesamte Projektlaufzeit gesichert ist</a:t>
            </a: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endParaRPr lang="de-DE" alt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endParaRPr lang="de-DE" alt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endParaRPr lang="de-DE" altLang="de-DE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de-DE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Nach Erhalt des vorläufigen Zuwendungsbescheid durch den Fördermittelgeber (Bund) kann auf Basis eines weiteren Gemeinderatsbeschluss das Auswahlverfahren (Vergabeverfahren mit Teilnahmewettbewerb; Losaufteilung) gestartet und Angebote für den Gigabit-Ausbau eingeholt werden</a:t>
            </a:r>
          </a:p>
          <a:p>
            <a:pPr lvl="0" algn="l">
              <a:lnSpc>
                <a:spcPct val="120000"/>
              </a:lnSpc>
            </a:pPr>
            <a:endParaRPr lang="de-DE" altLang="de-DE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l">
              <a:lnSpc>
                <a:spcPct val="120000"/>
              </a:lnSpc>
            </a:pP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D31471-E8B5-6085-7930-E52C2CA53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45" y="4168878"/>
            <a:ext cx="8709293" cy="1064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042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45C36E-00D4-225C-2FC7-3053AC587C4B}"/>
              </a:ext>
            </a:extLst>
          </p:cNvPr>
          <p:cNvSpPr/>
          <p:nvPr/>
        </p:nvSpPr>
        <p:spPr>
          <a:xfrm>
            <a:off x="1" y="-17294"/>
            <a:ext cx="12191999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40D3BF8-54A0-A5CE-1DC8-6C11BAB0C51B}"/>
              </a:ext>
            </a:extLst>
          </p:cNvPr>
          <p:cNvSpPr/>
          <p:nvPr/>
        </p:nvSpPr>
        <p:spPr>
          <a:xfrm>
            <a:off x="3500437" y="0"/>
            <a:ext cx="5191125" cy="5153025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27FF239-DE86-3BCC-7AFA-E84CBFEB44CA}"/>
              </a:ext>
            </a:extLst>
          </p:cNvPr>
          <p:cNvSpPr txBox="1">
            <a:spLocks/>
          </p:cNvSpPr>
          <p:nvPr/>
        </p:nvSpPr>
        <p:spPr>
          <a:xfrm>
            <a:off x="5178582" y="6377965"/>
            <a:ext cx="3200400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©IK-T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756D27E1-5022-3D4E-4B1F-B96359D69B14}"/>
              </a:ext>
            </a:extLst>
          </p:cNvPr>
          <p:cNvSpPr txBox="1">
            <a:spLocks/>
          </p:cNvSpPr>
          <p:nvPr/>
        </p:nvSpPr>
        <p:spPr>
          <a:xfrm>
            <a:off x="4057650" y="971550"/>
            <a:ext cx="4633913" cy="3457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3500" b="1" dirty="0">
                <a:solidFill>
                  <a:schemeClr val="bg1"/>
                </a:solidFill>
              </a:rPr>
              <a:t>Vielen Dank für Ihre Aufmerksamkeit</a:t>
            </a:r>
          </a:p>
          <a:p>
            <a:pPr algn="l">
              <a:lnSpc>
                <a:spcPct val="100000"/>
              </a:lnSpc>
            </a:pPr>
            <a:endParaRPr lang="de-DE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b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IK-T GmbH</a:t>
            </a:r>
            <a:br>
              <a:rPr lang="de-DE" sz="2000" dirty="0">
                <a:solidFill>
                  <a:schemeClr val="bg1"/>
                </a:solidFill>
                <a:latin typeface="+mj-lt"/>
              </a:rPr>
            </a:br>
            <a:r>
              <a:rPr lang="de-DE" sz="2000" dirty="0">
                <a:solidFill>
                  <a:schemeClr val="bg1"/>
                </a:solidFill>
                <a:latin typeface="+mj-lt"/>
              </a:rPr>
              <a:t>          Margaretenstraße 15</a:t>
            </a:r>
            <a:br>
              <a:rPr lang="de-DE" sz="2000" dirty="0">
                <a:solidFill>
                  <a:schemeClr val="bg1"/>
                </a:solidFill>
                <a:latin typeface="+mj-lt"/>
              </a:rPr>
            </a:br>
            <a:r>
              <a:rPr lang="de-DE" sz="2000" dirty="0">
                <a:solidFill>
                  <a:schemeClr val="bg1"/>
                </a:solidFill>
                <a:latin typeface="+mj-lt"/>
              </a:rPr>
              <a:t>          93047 Regensburg</a:t>
            </a:r>
          </a:p>
          <a:p>
            <a:pPr algn="l">
              <a:lnSpc>
                <a:spcPct val="100000"/>
              </a:lnSpc>
            </a:pPr>
            <a:endParaRPr lang="de-DE" sz="20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          0941 280977-0</a:t>
            </a:r>
          </a:p>
          <a:p>
            <a:pPr algn="l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          info@ik-t.de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Grafiken, Symbol, Schrift, Logo enthält.&#10;&#10;Automatisch generierte Beschreibung">
            <a:extLst>
              <a:ext uri="{FF2B5EF4-FFF2-40B4-BE49-F238E27FC236}">
                <a16:creationId xmlns:a16="http://schemas.microsoft.com/office/drawing/2014/main" id="{30868539-8AE3-E291-6570-8416B2EF2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2" y="4148306"/>
            <a:ext cx="234951" cy="234951"/>
          </a:xfrm>
          <a:prstGeom prst="rect">
            <a:avLst/>
          </a:prstGeom>
        </p:spPr>
      </p:pic>
      <p:pic>
        <p:nvPicPr>
          <p:cNvPr id="7" name="Grafik 6" descr="Ein Bild, das Symbol, weiß, Grafiken, Schrift enthält.&#10;&#10;Automatisch generierte Beschreibung">
            <a:extLst>
              <a:ext uri="{FF2B5EF4-FFF2-40B4-BE49-F238E27FC236}">
                <a16:creationId xmlns:a16="http://schemas.microsoft.com/office/drawing/2014/main" id="{25E8531B-66B4-3BA3-116A-4273C36CB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82" y="3832724"/>
            <a:ext cx="205041" cy="205041"/>
          </a:xfrm>
          <a:prstGeom prst="rect">
            <a:avLst/>
          </a:prstGeom>
        </p:spPr>
      </p:pic>
      <p:pic>
        <p:nvPicPr>
          <p:cNvPr id="8" name="Grafik 7" descr="Ein Bild, das Symbol, Schrift, Grafiken, weiß enthält.&#10;&#10;Automatisch generierte Beschreibung">
            <a:extLst>
              <a:ext uri="{FF2B5EF4-FFF2-40B4-BE49-F238E27FC236}">
                <a16:creationId xmlns:a16="http://schemas.microsoft.com/office/drawing/2014/main" id="{D2A22109-F2A8-4261-A9FB-29853650F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56" y="2581189"/>
            <a:ext cx="238295" cy="238295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06190CE-C22D-5D9E-D038-43565F409237}"/>
              </a:ext>
            </a:extLst>
          </p:cNvPr>
          <p:cNvCxnSpPr>
            <a:cxnSpLocks/>
          </p:cNvCxnSpPr>
          <p:nvPr/>
        </p:nvCxnSpPr>
        <p:spPr>
          <a:xfrm>
            <a:off x="3500437" y="5066300"/>
            <a:ext cx="5191125" cy="0"/>
          </a:xfrm>
          <a:prstGeom prst="line">
            <a:avLst/>
          </a:prstGeom>
          <a:ln w="250825">
            <a:solidFill>
              <a:srgbClr val="A3A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2BACDFCA-3F2D-1910-B7CF-FF4DFB227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53" y="6378643"/>
            <a:ext cx="1425072" cy="38130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4CEBB1E-769D-D0FF-7F94-40F41E2B494D}"/>
              </a:ext>
            </a:extLst>
          </p:cNvPr>
          <p:cNvSpPr txBox="1">
            <a:spLocks/>
          </p:cNvSpPr>
          <p:nvPr/>
        </p:nvSpPr>
        <p:spPr>
          <a:xfrm>
            <a:off x="5449128" y="6378643"/>
            <a:ext cx="1191479" cy="282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24DE7B1-CACE-F379-5474-887E315C2AEA}"/>
              </a:ext>
            </a:extLst>
          </p:cNvPr>
          <p:cNvCxnSpPr>
            <a:cxnSpLocks/>
          </p:cNvCxnSpPr>
          <p:nvPr/>
        </p:nvCxnSpPr>
        <p:spPr>
          <a:xfrm>
            <a:off x="0" y="6529975"/>
            <a:ext cx="10414314" cy="0"/>
          </a:xfrm>
          <a:prstGeom prst="line">
            <a:avLst/>
          </a:prstGeom>
          <a:ln w="250825">
            <a:solidFill>
              <a:srgbClr val="A3A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61A8B48-F544-53B3-D319-7D8A8859B088}"/>
              </a:ext>
            </a:extLst>
          </p:cNvPr>
          <p:cNvSpPr txBox="1">
            <a:spLocks/>
          </p:cNvSpPr>
          <p:nvPr/>
        </p:nvSpPr>
        <p:spPr>
          <a:xfrm>
            <a:off x="5178582" y="6377965"/>
            <a:ext cx="3200400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©IK-T GmbH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FD35AEA-BC9A-C90C-27C3-22ABECFFA486}"/>
              </a:ext>
            </a:extLst>
          </p:cNvPr>
          <p:cNvCxnSpPr>
            <a:cxnSpLocks/>
          </p:cNvCxnSpPr>
          <p:nvPr/>
        </p:nvCxnSpPr>
        <p:spPr>
          <a:xfrm>
            <a:off x="0" y="6715495"/>
            <a:ext cx="10414314" cy="0"/>
          </a:xfrm>
          <a:prstGeom prst="line">
            <a:avLst/>
          </a:prstGeom>
          <a:ln w="666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2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C46F-7F82-ED70-3FEC-FA6930E1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8987C92-B504-49D3-67C9-B99FF295704F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Kriterienkatalog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89533F-647F-E04D-6734-2D6E5EAA8750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DB5DA314-733A-E2AF-6497-F5B15767F4F7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D0B561-2DB4-BA98-98EA-065519B9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41" y="810068"/>
            <a:ext cx="4616053" cy="55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751642C-05DD-75D8-E152-0F13D835A274}"/>
              </a:ext>
            </a:extLst>
          </p:cNvPr>
          <p:cNvSpPr/>
          <p:nvPr/>
        </p:nvSpPr>
        <p:spPr>
          <a:xfrm>
            <a:off x="0" y="1"/>
            <a:ext cx="2489200" cy="6857999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E2D10-9E5E-ECDE-F630-32084C505D61}"/>
              </a:ext>
            </a:extLst>
          </p:cNvPr>
          <p:cNvSpPr txBox="1">
            <a:spLocks/>
          </p:cNvSpPr>
          <p:nvPr/>
        </p:nvSpPr>
        <p:spPr>
          <a:xfrm>
            <a:off x="5178582" y="6377965"/>
            <a:ext cx="3200400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©IK-T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49DE09FE-B079-3CD6-2602-C992573D911F}"/>
              </a:ext>
            </a:extLst>
          </p:cNvPr>
          <p:cNvSpPr/>
          <p:nvPr/>
        </p:nvSpPr>
        <p:spPr>
          <a:xfrm>
            <a:off x="2206742" y="3840131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03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DF684574-5108-1422-E226-12EE8BA08462}"/>
              </a:ext>
            </a:extLst>
          </p:cNvPr>
          <p:cNvSpPr/>
          <p:nvPr/>
        </p:nvSpPr>
        <p:spPr>
          <a:xfrm>
            <a:off x="2206742" y="4657310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0774CB-B223-185D-6FD8-602ED41E52A3}"/>
              </a:ext>
            </a:extLst>
          </p:cNvPr>
          <p:cNvSpPr txBox="1"/>
          <p:nvPr/>
        </p:nvSpPr>
        <p:spPr>
          <a:xfrm>
            <a:off x="3224313" y="2148699"/>
            <a:ext cx="7415073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Aufruf 2025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033E31-A8AA-5D77-8879-00AE8A3576CA}"/>
              </a:ext>
            </a:extLst>
          </p:cNvPr>
          <p:cNvSpPr txBox="1"/>
          <p:nvPr/>
        </p:nvSpPr>
        <p:spPr>
          <a:xfrm>
            <a:off x="3211090" y="3898978"/>
            <a:ext cx="7415073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Kriterienkatalog und Punktekompass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5C077B-8A27-8033-7CBD-049E337D3B5E}"/>
              </a:ext>
            </a:extLst>
          </p:cNvPr>
          <p:cNvSpPr txBox="1"/>
          <p:nvPr/>
        </p:nvSpPr>
        <p:spPr>
          <a:xfrm>
            <a:off x="3224312" y="4657310"/>
            <a:ext cx="8967688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Prognose für Bewilligung und Zusammenfassung</a:t>
            </a:r>
          </a:p>
        </p:txBody>
      </p:sp>
      <p:sp>
        <p:nvSpPr>
          <p:cNvPr id="12" name="Pfeil: Fünfeck 11">
            <a:extLst>
              <a:ext uri="{FF2B5EF4-FFF2-40B4-BE49-F238E27FC236}">
                <a16:creationId xmlns:a16="http://schemas.microsoft.com/office/drawing/2014/main" id="{45A5E583-311D-C930-6343-6F25827A8185}"/>
              </a:ext>
            </a:extLst>
          </p:cNvPr>
          <p:cNvSpPr/>
          <p:nvPr/>
        </p:nvSpPr>
        <p:spPr>
          <a:xfrm>
            <a:off x="2206742" y="2139174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01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8E49B29-40C3-9120-8301-69A15E6ED6F2}"/>
              </a:ext>
            </a:extLst>
          </p:cNvPr>
          <p:cNvSpPr txBox="1">
            <a:spLocks/>
          </p:cNvSpPr>
          <p:nvPr/>
        </p:nvSpPr>
        <p:spPr>
          <a:xfrm>
            <a:off x="8750087" y="6388489"/>
            <a:ext cx="2034988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Seite </a:t>
            </a:r>
            <a:fld id="{3AE55A0D-B1F3-4B09-8F1A-BCC3F677B0B6}" type="slidenum">
              <a:rPr lang="de-DE" smtClean="0">
                <a:solidFill>
                  <a:schemeClr val="bg1"/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C5EF64F-363A-EC6C-8C2A-E0B1DE1F886E}"/>
              </a:ext>
            </a:extLst>
          </p:cNvPr>
          <p:cNvSpPr txBox="1"/>
          <p:nvPr/>
        </p:nvSpPr>
        <p:spPr>
          <a:xfrm>
            <a:off x="212682" y="570952"/>
            <a:ext cx="1872782" cy="1798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922BA93-6ABB-4B4D-3537-EF221EFFFE97}"/>
              </a:ext>
            </a:extLst>
          </p:cNvPr>
          <p:cNvSpPr txBox="1"/>
          <p:nvPr/>
        </p:nvSpPr>
        <p:spPr>
          <a:xfrm>
            <a:off x="3211091" y="868425"/>
            <a:ext cx="8433348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55F003-7AC9-C289-0219-C3889462FB49}"/>
              </a:ext>
            </a:extLst>
          </p:cNvPr>
          <p:cNvSpPr txBox="1"/>
          <p:nvPr/>
        </p:nvSpPr>
        <p:spPr>
          <a:xfrm>
            <a:off x="3224314" y="2974863"/>
            <a:ext cx="7415073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MEV-Ergebnis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D58BDE5D-7A83-3198-58A9-813BBC4BD4AA}"/>
              </a:ext>
            </a:extLst>
          </p:cNvPr>
          <p:cNvSpPr/>
          <p:nvPr/>
        </p:nvSpPr>
        <p:spPr>
          <a:xfrm>
            <a:off x="2206743" y="2965338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2829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70D7-2179-4D8B-226D-154956CF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DA9EDAE-AD38-FA50-D3EF-AE96908E33AD}"/>
              </a:ext>
            </a:extLst>
          </p:cNvPr>
          <p:cNvSpPr/>
          <p:nvPr/>
        </p:nvSpPr>
        <p:spPr>
          <a:xfrm>
            <a:off x="0" y="2087579"/>
            <a:ext cx="2489200" cy="1798621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BF64068C-B391-7BBC-E824-990505A753C0}"/>
              </a:ext>
            </a:extLst>
          </p:cNvPr>
          <p:cNvSpPr txBox="1">
            <a:spLocks/>
          </p:cNvSpPr>
          <p:nvPr/>
        </p:nvSpPr>
        <p:spPr>
          <a:xfrm>
            <a:off x="1253330" y="2345884"/>
            <a:ext cx="2906714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12000" b="1" dirty="0">
                <a:ln w="41275">
                  <a:solidFill>
                    <a:schemeClr val="bg1"/>
                  </a:solidFill>
                </a:ln>
                <a:solidFill>
                  <a:srgbClr val="DF012A"/>
                </a:solidFill>
                <a:latin typeface="+mn-lt"/>
              </a:rPr>
              <a:t>01</a:t>
            </a:r>
            <a:endParaRPr lang="de-DE" sz="12000" dirty="0">
              <a:ln w="41275">
                <a:solidFill>
                  <a:schemeClr val="bg1"/>
                </a:solidFill>
              </a:ln>
              <a:solidFill>
                <a:srgbClr val="DF012A"/>
              </a:solidFill>
              <a:latin typeface="+mn-lt"/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78742ECB-554A-C2A5-5A1A-8DD982D7DBA0}"/>
              </a:ext>
            </a:extLst>
          </p:cNvPr>
          <p:cNvSpPr txBox="1">
            <a:spLocks/>
          </p:cNvSpPr>
          <p:nvPr/>
        </p:nvSpPr>
        <p:spPr>
          <a:xfrm>
            <a:off x="3076573" y="2111536"/>
            <a:ext cx="9115427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b="1" dirty="0">
                <a:solidFill>
                  <a:srgbClr val="C00000"/>
                </a:solidFill>
              </a:rPr>
              <a:t>Gigabit-Förderprogramm des Bundes 2.0 – Aufruf 2025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E5CCA6F-FA4A-533E-91ED-CFB83C028998}"/>
              </a:ext>
            </a:extLst>
          </p:cNvPr>
          <p:cNvSpPr txBox="1">
            <a:spLocks/>
          </p:cNvSpPr>
          <p:nvPr/>
        </p:nvSpPr>
        <p:spPr>
          <a:xfrm>
            <a:off x="8750087" y="6388489"/>
            <a:ext cx="2034988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Seite </a:t>
            </a:r>
            <a:fld id="{3AE55A0D-B1F3-4B09-8F1A-BCC3F677B0B6}" type="slidenum">
              <a:rPr lang="de-DE" smtClean="0">
                <a:solidFill>
                  <a:schemeClr val="bg1"/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45E80-1BF2-3B1A-60BC-A3D61EF4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DE3DD63-7AC4-03EE-B745-37CBCCAC871B}"/>
              </a:ext>
            </a:extLst>
          </p:cNvPr>
          <p:cNvSpPr txBox="1"/>
          <p:nvPr/>
        </p:nvSpPr>
        <p:spPr>
          <a:xfrm>
            <a:off x="1069496" y="48309"/>
            <a:ext cx="9264033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Aufruf 2025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D55E7E5-348A-DD25-34CA-B06763E3684E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D2C95995-0AAA-BD1D-92DB-4C2E32A9F690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01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DB0E2F1-1457-316A-5258-ADEC170D866F}"/>
              </a:ext>
            </a:extLst>
          </p:cNvPr>
          <p:cNvSpPr txBox="1">
            <a:spLocks/>
          </p:cNvSpPr>
          <p:nvPr/>
        </p:nvSpPr>
        <p:spPr>
          <a:xfrm>
            <a:off x="596347" y="1387313"/>
            <a:ext cx="11413269" cy="4964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2000" dirty="0"/>
              <a:t>Gigabit-Richtlinie des Bundes 2.0 in der 2. Änderungsfassung vom 13.01.2025 / Befristet bis 31.12.28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Aufgreifschwelle für Förderfähigkeit: 300/150 Mbit/s (Download/Upload)  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Ziel: Mindestens 1 Gigabit/s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Zeitraum Aufruf 2025: </a:t>
            </a:r>
          </a:p>
          <a:p>
            <a:pPr lvl="1">
              <a:spcBef>
                <a:spcPts val="600"/>
              </a:spcBef>
            </a:pPr>
            <a:r>
              <a:rPr lang="de-DE" sz="1800" dirty="0"/>
              <a:t>von 23.01.2025</a:t>
            </a:r>
          </a:p>
          <a:p>
            <a:pPr lvl="1">
              <a:spcBef>
                <a:spcPts val="600"/>
              </a:spcBef>
            </a:pPr>
            <a:r>
              <a:rPr lang="de-DE" sz="1800" dirty="0"/>
              <a:t>bis </a:t>
            </a:r>
            <a:r>
              <a:rPr lang="de-DE" sz="1800" dirty="0">
                <a:solidFill>
                  <a:srgbClr val="FF0000"/>
                </a:solidFill>
              </a:rPr>
              <a:t>15.09.2025</a:t>
            </a:r>
            <a:r>
              <a:rPr lang="de-DE" sz="1800" dirty="0"/>
              <a:t>     &lt;- Spätester Termin für Einreichung vorläufiger Förderantrag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Fördermittel des Bundes für das Gigabit-Förderprogramm 2025  -&gt;  1.2 </a:t>
            </a:r>
            <a:r>
              <a:rPr lang="de-DE" sz="2000" dirty="0" err="1"/>
              <a:t>Mrd</a:t>
            </a:r>
            <a:r>
              <a:rPr lang="de-DE" sz="2000" dirty="0"/>
              <a:t> €   ( 2024 –&gt; 2 </a:t>
            </a:r>
            <a:r>
              <a:rPr lang="de-DE" sz="2000" dirty="0" err="1"/>
              <a:t>Mrd</a:t>
            </a:r>
            <a:r>
              <a:rPr lang="de-DE" sz="2000" dirty="0"/>
              <a:t> € )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Fördermittel des Bundes für Bayern in 2025  -&gt;  189 </a:t>
            </a:r>
            <a:r>
              <a:rPr lang="de-DE" sz="2000" dirty="0" err="1"/>
              <a:t>Mio</a:t>
            </a:r>
            <a:r>
              <a:rPr lang="de-DE" sz="2000" dirty="0"/>
              <a:t> €   ( 2024 -&gt; 295 </a:t>
            </a:r>
            <a:r>
              <a:rPr lang="de-DE" sz="2000" dirty="0" err="1"/>
              <a:t>Mio</a:t>
            </a:r>
            <a:r>
              <a:rPr lang="de-DE" sz="2000" dirty="0"/>
              <a:t> € )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Fördersatz Bund 50%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Aufstockung mit Kofinanzierung auf 90 % (</a:t>
            </a:r>
            <a:r>
              <a:rPr lang="de-DE" sz="2000" dirty="0" err="1"/>
              <a:t>KofGibitR</a:t>
            </a:r>
            <a:r>
              <a:rPr lang="de-DE" sz="2000" dirty="0"/>
              <a:t> 2.0 vom 20.07.2023 / Befristet bis 30.06.29)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Kriterienkatalog entscheidet über kurzfristige Förderfähigkeit (“fast-</a:t>
            </a:r>
            <a:r>
              <a:rPr lang="de-DE" sz="2000" dirty="0" err="1"/>
              <a:t>lane</a:t>
            </a:r>
            <a:r>
              <a:rPr lang="de-DE" sz="2000" dirty="0"/>
              <a:t>” Verfahren mind. 350 P.) anhand des Punktekompass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7BB827-4670-44C4-740C-09EA02C3A106}"/>
              </a:ext>
            </a:extLst>
          </p:cNvPr>
          <p:cNvSpPr txBox="1"/>
          <p:nvPr/>
        </p:nvSpPr>
        <p:spPr>
          <a:xfrm>
            <a:off x="583997" y="960647"/>
            <a:ext cx="1112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/>
              <a:t>Gigabit-</a:t>
            </a:r>
            <a:r>
              <a:rPr lang="en-US" sz="2000" b="1" kern="0" dirty="0" err="1"/>
              <a:t>Richtlinie</a:t>
            </a:r>
            <a:r>
              <a:rPr lang="en-US" sz="2000" b="1" kern="0" dirty="0"/>
              <a:t> des </a:t>
            </a:r>
            <a:r>
              <a:rPr lang="en-US" sz="2000" b="1" kern="0" dirty="0" err="1"/>
              <a:t>Bundes</a:t>
            </a:r>
            <a:r>
              <a:rPr lang="en-US" sz="2000" b="1" kern="0" dirty="0"/>
              <a:t> 2.0 und </a:t>
            </a:r>
            <a:r>
              <a:rPr lang="en-US" sz="2000" b="1" kern="0" dirty="0" err="1"/>
              <a:t>Förderaufruf</a:t>
            </a:r>
            <a:r>
              <a:rPr lang="en-US" sz="2000" b="1" kern="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6239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C5686-A6C9-E3D8-3FA2-3B0A5FA0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F55AB98-39FC-3314-ECBE-CD8D990FBC16}"/>
              </a:ext>
            </a:extLst>
          </p:cNvPr>
          <p:cNvSpPr txBox="1"/>
          <p:nvPr/>
        </p:nvSpPr>
        <p:spPr>
          <a:xfrm>
            <a:off x="1069496" y="48309"/>
            <a:ext cx="9264033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Aufruf 2025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E8BCD6A5-E869-D45C-B879-F506D53427AD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64697E4A-AC08-E800-D45D-D524D82CC937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CD3369-E23C-A337-9FBB-E9F3CD66FEDA}"/>
              </a:ext>
            </a:extLst>
          </p:cNvPr>
          <p:cNvSpPr txBox="1"/>
          <p:nvPr/>
        </p:nvSpPr>
        <p:spPr>
          <a:xfrm>
            <a:off x="583997" y="960647"/>
            <a:ext cx="1112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err="1"/>
              <a:t>Erforderliche</a:t>
            </a:r>
            <a:r>
              <a:rPr lang="en-US" sz="2000" b="1" kern="0" dirty="0"/>
              <a:t> </a:t>
            </a:r>
            <a:r>
              <a:rPr lang="en-US" sz="2000" b="1" kern="0" dirty="0" err="1"/>
              <a:t>Schritte</a:t>
            </a:r>
            <a:r>
              <a:rPr lang="en-US" sz="2000" b="1" kern="0" dirty="0"/>
              <a:t> </a:t>
            </a:r>
            <a:r>
              <a:rPr lang="en-US" sz="2000" b="1" kern="0" dirty="0" err="1"/>
              <a:t>im</a:t>
            </a:r>
            <a:r>
              <a:rPr lang="en-US" sz="2000" b="1" kern="0" dirty="0"/>
              <a:t> Gigabit-</a:t>
            </a:r>
            <a:r>
              <a:rPr lang="en-US" sz="2000" b="1" kern="0" dirty="0" err="1"/>
              <a:t>Förderverfahren</a:t>
            </a:r>
            <a:r>
              <a:rPr lang="en-US" sz="2000" b="1" kern="0" dirty="0"/>
              <a:t> des </a:t>
            </a:r>
            <a:r>
              <a:rPr lang="en-US" sz="2000" b="1" kern="0" dirty="0" err="1"/>
              <a:t>Bundes</a:t>
            </a:r>
            <a:r>
              <a:rPr lang="en-US" sz="2000" b="1" kern="0" dirty="0"/>
              <a:t> 2.0 bis </a:t>
            </a:r>
            <a:r>
              <a:rPr lang="en-US" sz="2000" b="1" kern="0" dirty="0" err="1"/>
              <a:t>Einreichung</a:t>
            </a:r>
            <a:r>
              <a:rPr lang="en-US" sz="2000" b="1" kern="0" dirty="0"/>
              <a:t> </a:t>
            </a:r>
            <a:r>
              <a:rPr lang="en-US" sz="2000" b="1" kern="0" dirty="0" err="1"/>
              <a:t>Förderantrag</a:t>
            </a:r>
            <a:r>
              <a:rPr lang="en-US" sz="2000" b="1" kern="0" dirty="0"/>
              <a:t> (</a:t>
            </a:r>
            <a:r>
              <a:rPr lang="en-US" sz="2000" b="1" kern="0" dirty="0" err="1"/>
              <a:t>vFA</a:t>
            </a:r>
            <a:r>
              <a:rPr lang="en-US" sz="2000" b="1" kern="0"/>
              <a:t>)</a:t>
            </a:r>
            <a:endParaRPr lang="en-US" sz="2000" b="1" kern="0" dirty="0"/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CD6263DD-A5E3-C42B-38C1-EB90B98FC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210762"/>
              </p:ext>
            </p:extLst>
          </p:nvPr>
        </p:nvGraphicFramePr>
        <p:xfrm>
          <a:off x="1033653" y="1720453"/>
          <a:ext cx="6530200" cy="42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BCE2EA1-2136-83BF-8168-53CE02B93BA5}"/>
              </a:ext>
            </a:extLst>
          </p:cNvPr>
          <p:cNvSpPr/>
          <p:nvPr/>
        </p:nvSpPr>
        <p:spPr>
          <a:xfrm>
            <a:off x="7996402" y="3520364"/>
            <a:ext cx="111612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Laufzeit min.</a:t>
            </a:r>
          </a:p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2 Monate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3BFDFEF-C033-EC58-C2C0-E1F88E35445E}"/>
              </a:ext>
            </a:extLst>
          </p:cNvPr>
          <p:cNvSpPr/>
          <p:nvPr/>
        </p:nvSpPr>
        <p:spPr>
          <a:xfrm>
            <a:off x="9184534" y="5316142"/>
            <a:ext cx="1260140" cy="400110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bis 15.09.2025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1E2A152-8ACE-D776-62B6-CCD299519D5E}"/>
              </a:ext>
            </a:extLst>
          </p:cNvPr>
          <p:cNvSpPr/>
          <p:nvPr/>
        </p:nvSpPr>
        <p:spPr>
          <a:xfrm>
            <a:off x="9184534" y="3517117"/>
            <a:ext cx="1260140" cy="50390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Erledigt vom 09.04.2025 bis </a:t>
            </a:r>
          </a:p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11.06.2025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B018163-1480-C950-BF64-7992262E4797}"/>
              </a:ext>
            </a:extLst>
          </p:cNvPr>
          <p:cNvSpPr/>
          <p:nvPr/>
        </p:nvSpPr>
        <p:spPr>
          <a:xfrm>
            <a:off x="9184534" y="2329662"/>
            <a:ext cx="1260140" cy="400110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Erledigt vom ADBV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8B7463D-ABB2-DBF5-CC30-FAA445EC328F}"/>
              </a:ext>
            </a:extLst>
          </p:cNvPr>
          <p:cNvSpPr/>
          <p:nvPr/>
        </p:nvSpPr>
        <p:spPr>
          <a:xfrm>
            <a:off x="7955943" y="2338910"/>
            <a:ext cx="111612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Laufzeit min. 4 Wochen 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92D7381-628A-D9E7-BE4E-DE2FDCB9B425}"/>
              </a:ext>
            </a:extLst>
          </p:cNvPr>
          <p:cNvSpPr/>
          <p:nvPr/>
        </p:nvSpPr>
        <p:spPr>
          <a:xfrm>
            <a:off x="9184534" y="4132218"/>
            <a:ext cx="1260140" cy="400110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Erledigt bis </a:t>
            </a:r>
          </a:p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30.06.2025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8B3B582-CDF1-BFA3-82C4-120397F83FD2}"/>
              </a:ext>
            </a:extLst>
          </p:cNvPr>
          <p:cNvSpPr/>
          <p:nvPr/>
        </p:nvSpPr>
        <p:spPr>
          <a:xfrm>
            <a:off x="9154174" y="4724180"/>
            <a:ext cx="1260140" cy="400110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Geplant am</a:t>
            </a:r>
          </a:p>
          <a:p>
            <a:pPr algn="ctr"/>
            <a:r>
              <a:rPr lang="de-DE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12.08.2025</a:t>
            </a:r>
          </a:p>
        </p:txBody>
      </p:sp>
    </p:spTree>
    <p:extLst>
      <p:ext uri="{BB962C8B-B14F-4D97-AF65-F5344CB8AC3E}">
        <p14:creationId xmlns:p14="http://schemas.microsoft.com/office/powerpoint/2010/main" val="34809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FC43-0DA0-C810-470F-A7ACCD5E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46BEA6-001E-D9AA-256B-F9692A534D38}"/>
              </a:ext>
            </a:extLst>
          </p:cNvPr>
          <p:cNvSpPr/>
          <p:nvPr/>
        </p:nvSpPr>
        <p:spPr>
          <a:xfrm>
            <a:off x="0" y="2087579"/>
            <a:ext cx="2489200" cy="1798621"/>
          </a:xfrm>
          <a:prstGeom prst="rect">
            <a:avLst/>
          </a:prstGeom>
          <a:solidFill>
            <a:srgbClr val="DF012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1A78D4A2-04DA-EF9F-CA2A-9F699EFF9AAE}"/>
              </a:ext>
            </a:extLst>
          </p:cNvPr>
          <p:cNvSpPr txBox="1">
            <a:spLocks/>
          </p:cNvSpPr>
          <p:nvPr/>
        </p:nvSpPr>
        <p:spPr>
          <a:xfrm>
            <a:off x="1253330" y="2345884"/>
            <a:ext cx="2906714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12000" b="1" dirty="0">
                <a:ln w="41275">
                  <a:solidFill>
                    <a:schemeClr val="bg1"/>
                  </a:solidFill>
                </a:ln>
                <a:solidFill>
                  <a:srgbClr val="DF012A"/>
                </a:solidFill>
                <a:latin typeface="+mn-lt"/>
              </a:rPr>
              <a:t>02</a:t>
            </a:r>
            <a:endParaRPr lang="de-DE" sz="12000" dirty="0">
              <a:ln w="41275">
                <a:solidFill>
                  <a:schemeClr val="bg1"/>
                </a:solidFill>
              </a:ln>
              <a:solidFill>
                <a:srgbClr val="DF012A"/>
              </a:solidFill>
              <a:latin typeface="+mn-lt"/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972C7948-46C5-DD84-C87B-25AB6BD584A9}"/>
              </a:ext>
            </a:extLst>
          </p:cNvPr>
          <p:cNvSpPr txBox="1">
            <a:spLocks/>
          </p:cNvSpPr>
          <p:nvPr/>
        </p:nvSpPr>
        <p:spPr>
          <a:xfrm>
            <a:off x="3076573" y="2111536"/>
            <a:ext cx="9115427" cy="1750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b="1" dirty="0">
                <a:solidFill>
                  <a:srgbClr val="C00000"/>
                </a:solidFill>
              </a:rPr>
              <a:t> MEV Ergebnis</a:t>
            </a:r>
            <a:endParaRPr lang="de-DE" sz="25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179AC22-9DFA-1075-20DB-1B71F3A90F1B}"/>
              </a:ext>
            </a:extLst>
          </p:cNvPr>
          <p:cNvSpPr txBox="1">
            <a:spLocks/>
          </p:cNvSpPr>
          <p:nvPr/>
        </p:nvSpPr>
        <p:spPr>
          <a:xfrm>
            <a:off x="8750087" y="6388489"/>
            <a:ext cx="2034988" cy="28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Seite </a:t>
            </a:r>
            <a:fld id="{3AE55A0D-B1F3-4B09-8F1A-BCC3F677B0B6}" type="slidenum">
              <a:rPr lang="de-DE" smtClean="0">
                <a:solidFill>
                  <a:schemeClr val="bg1"/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9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FF80-E2A0-D555-E241-F26E633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8F89DB8-9B31-C333-73A3-2EE6EF99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99" y="525102"/>
            <a:ext cx="4134598" cy="62845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F968B13-6BFD-3BC6-A360-EE5BCAA53222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Ergebnis Markterkundung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FA601D3-CF77-4A6E-70EF-FDF03BE19B87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CAB3A84D-E3ED-4651-B94F-26B14AF2B68E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02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E76BC22-02B2-A461-E17C-B0FD93F2D0A7}"/>
              </a:ext>
            </a:extLst>
          </p:cNvPr>
          <p:cNvSpPr txBox="1">
            <a:spLocks noChangeAspect="1"/>
          </p:cNvSpPr>
          <p:nvPr/>
        </p:nvSpPr>
        <p:spPr>
          <a:xfrm>
            <a:off x="695400" y="1405331"/>
            <a:ext cx="5184576" cy="39318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altLang="de-DE" sz="1400" b="1" dirty="0">
                <a:latin typeface="Arial" panose="020B0604020202020204" pitchFamily="34" charset="0"/>
                <a:ea typeface="Calibri" panose="020F0502020204030204" pitchFamily="34" charset="0"/>
              </a:rPr>
              <a:t>Adressen im Markterkundungsverfahren (MEV)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de-DE" altLang="de-DE" sz="1400" b="1" dirty="0">
                <a:latin typeface="Arial" panose="020B0604020202020204" pitchFamily="34" charset="0"/>
                <a:ea typeface="Calibri" panose="020F0502020204030204" pitchFamily="34" charset="0"/>
              </a:rPr>
              <a:t>833 </a:t>
            </a: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Adressen wurden im Markterkundungsverfahren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bezgl. der Breitbandversorgung abgefragt</a:t>
            </a:r>
            <a:endParaRPr lang="de-DE" altLang="de-DE" sz="1400" u="sng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de-DE" altLang="de-DE" sz="1400" b="1" u="sng" dirty="0">
                <a:latin typeface="Arial" panose="020B0604020202020204" pitchFamily="34" charset="0"/>
                <a:ea typeface="Calibri" panose="020F0502020204030204" pitchFamily="34" charset="0"/>
              </a:rPr>
              <a:t>Ergebnis Markterkundungsverfahren (MEV)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b="1" u="sng" dirty="0">
                <a:latin typeface="Arial" panose="020B0604020202020204" pitchFamily="34" charset="0"/>
                <a:ea typeface="Calibri" panose="020F0502020204030204" pitchFamily="34" charset="0"/>
              </a:rPr>
              <a:t>Förderfähig ca. 526 Adressen - unterversorgt: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b="1" dirty="0">
                <a:latin typeface="Arial" panose="020B0604020202020204" pitchFamily="34" charset="0"/>
                <a:ea typeface="Calibri" panose="020F0502020204030204" pitchFamily="34" charset="0"/>
              </a:rPr>
              <a:t>   55  </a:t>
            </a: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Adressen haben weniger als 30 Mbit/s 	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b="1" dirty="0">
                <a:latin typeface="Arial" panose="020B0604020202020204" pitchFamily="34" charset="0"/>
                <a:ea typeface="Calibri" panose="020F0502020204030204" pitchFamily="34" charset="0"/>
              </a:rPr>
              <a:t>   269</a:t>
            </a: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</a:rPr>
              <a:t>  Adressen haben zwischen 30 Mbit/s und 100 Mbit/s </a:t>
            </a:r>
          </a:p>
          <a:p>
            <a:pPr algn="l">
              <a:lnSpc>
                <a:spcPct val="120000"/>
              </a:lnSpc>
            </a:pPr>
            <a:r>
              <a:rPr lang="de-DE" altLang="de-DE" sz="1400" b="1" dirty="0">
                <a:latin typeface="Arial" panose="020B0604020202020204" pitchFamily="34" charset="0"/>
              </a:rPr>
              <a:t>   202</a:t>
            </a:r>
            <a:r>
              <a:rPr lang="de-DE" altLang="de-DE" sz="1400" dirty="0">
                <a:latin typeface="Arial" panose="020B0604020202020204" pitchFamily="34" charset="0"/>
              </a:rPr>
              <a:t>  Adressen haben zwischen 100 Mbit/s und 200 Mbit/s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b="1" u="sng" dirty="0">
                <a:latin typeface="Arial" panose="020B0604020202020204" pitchFamily="34" charset="0"/>
              </a:rPr>
              <a:t>Nicht förderfähig 307 Adressen – versorgt: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dirty="0">
                <a:latin typeface="Arial" panose="020B0604020202020204" pitchFamily="34" charset="0"/>
              </a:rPr>
              <a:t>Bereits gigabitfähig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400" b="1" dirty="0">
                <a:latin typeface="Arial" panose="020B0604020202020204" pitchFamily="34" charset="0"/>
              </a:rPr>
              <a:t>    307  </a:t>
            </a:r>
            <a:r>
              <a:rPr lang="de-DE" altLang="de-DE" sz="1400" dirty="0">
                <a:latin typeface="Arial" panose="020B0604020202020204" pitchFamily="34" charset="0"/>
              </a:rPr>
              <a:t>Adressen mit FTTH/B</a:t>
            </a:r>
            <a:endParaRPr lang="de-DE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2645C0-00C7-FACB-D4FD-7D9BBD57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166" y="5642186"/>
            <a:ext cx="4333333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FF80-E2A0-D555-E241-F26E633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F968B13-6BFD-3BC6-A360-EE5BCAA53222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Ergebnis Markterkundung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FA601D3-CF77-4A6E-70EF-FDF03BE19B87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CAB3A84D-E3ED-4651-B94F-26B14AF2B68E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02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77A11FD-C6D8-55DB-3668-ACD9B891D924}"/>
              </a:ext>
            </a:extLst>
          </p:cNvPr>
          <p:cNvSpPr txBox="1">
            <a:spLocks/>
          </p:cNvSpPr>
          <p:nvPr/>
        </p:nvSpPr>
        <p:spPr>
          <a:xfrm>
            <a:off x="344621" y="2405549"/>
            <a:ext cx="4392488" cy="1260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alt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In Summe sind gemäß Gigabit-Richtlinie des Bundes 2.0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500" b="1" dirty="0">
                <a:latin typeface="Arial" panose="020B0604020202020204" pitchFamily="34" charset="0"/>
                <a:ea typeface="Calibri" panose="020F0502020204030204" pitchFamily="34" charset="0"/>
              </a:rPr>
              <a:t>          ca. 526 Adressen</a:t>
            </a:r>
          </a:p>
          <a:p>
            <a:pPr lvl="0" algn="l">
              <a:lnSpc>
                <a:spcPct val="120000"/>
              </a:lnSpc>
            </a:pPr>
            <a:r>
              <a:rPr lang="de-DE" alt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förderfähig.</a:t>
            </a:r>
            <a:endParaRPr lang="de-DE" sz="1400" dirty="0">
              <a:latin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67D015-3C08-E199-D4A2-3A1240D7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84" y="744760"/>
            <a:ext cx="3607732" cy="55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FF80-E2A0-D555-E241-F26E6332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F968B13-6BFD-3BC6-A360-EE5BCAA53222}"/>
              </a:ext>
            </a:extLst>
          </p:cNvPr>
          <p:cNvSpPr txBox="1"/>
          <p:nvPr/>
        </p:nvSpPr>
        <p:spPr>
          <a:xfrm>
            <a:off x="1069496" y="48309"/>
            <a:ext cx="10216125" cy="52510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50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Gigabit-Förderprogramm des Bundes 2.0 – Ergebnis Markterkundung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FA601D3-CF77-4A6E-70EF-FDF03BE19B87}"/>
              </a:ext>
            </a:extLst>
          </p:cNvPr>
          <p:cNvCxnSpPr>
            <a:cxnSpLocks/>
          </p:cNvCxnSpPr>
          <p:nvPr/>
        </p:nvCxnSpPr>
        <p:spPr>
          <a:xfrm>
            <a:off x="0" y="657595"/>
            <a:ext cx="10414314" cy="0"/>
          </a:xfrm>
          <a:prstGeom prst="line">
            <a:avLst/>
          </a:prstGeom>
          <a:ln w="15875">
            <a:solidFill>
              <a:srgbClr val="CE0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CAB3A84D-E3ED-4651-B94F-26B14AF2B68E}"/>
              </a:ext>
            </a:extLst>
          </p:cNvPr>
          <p:cNvSpPr/>
          <p:nvPr/>
        </p:nvSpPr>
        <p:spPr>
          <a:xfrm>
            <a:off x="58903" y="81305"/>
            <a:ext cx="896293" cy="525101"/>
          </a:xfrm>
          <a:prstGeom prst="homePlat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02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77A11FD-C6D8-55DB-3668-ACD9B891D924}"/>
              </a:ext>
            </a:extLst>
          </p:cNvPr>
          <p:cNvSpPr txBox="1">
            <a:spLocks/>
          </p:cNvSpPr>
          <p:nvPr/>
        </p:nvSpPr>
        <p:spPr>
          <a:xfrm>
            <a:off x="226634" y="690590"/>
            <a:ext cx="8710888" cy="426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1500" b="1" u="sng" dirty="0">
                <a:latin typeface="Arial" panose="020B0604020202020204" pitchFamily="34" charset="0"/>
                <a:ea typeface="Calibri" panose="020F0502020204030204" pitchFamily="34" charset="0"/>
              </a:rPr>
              <a:t>Pauschale Kostenschätzung des Projektträgers </a:t>
            </a: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auf Basis 9.000 € je Adresse:</a:t>
            </a:r>
            <a:endParaRPr lang="de-DE" sz="1400" dirty="0">
              <a:latin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F7F36F2-19C6-A413-C412-98B050C4E279}"/>
              </a:ext>
            </a:extLst>
          </p:cNvPr>
          <p:cNvSpPr txBox="1">
            <a:spLocks/>
          </p:cNvSpPr>
          <p:nvPr/>
        </p:nvSpPr>
        <p:spPr>
          <a:xfrm>
            <a:off x="358697" y="4715832"/>
            <a:ext cx="10791083" cy="1351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Mit einer Kofinanzierung des Freistaat Bayern über </a:t>
            </a:r>
          </a:p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40 % der Gesamtausgaben/Wirtschaftlichkeitslücke (= 1.893.600 €) </a:t>
            </a:r>
          </a:p>
          <a:p>
            <a:pPr lvl="0" algn="l">
              <a:lnSpc>
                <a:spcPct val="120000"/>
              </a:lnSpc>
            </a:pPr>
            <a:r>
              <a:rPr lang="de-DE" sz="1500" dirty="0">
                <a:latin typeface="Arial" panose="020B0604020202020204" pitchFamily="34" charset="0"/>
                <a:ea typeface="Calibri" panose="020F0502020204030204" pitchFamily="34" charset="0"/>
              </a:rPr>
              <a:t>verbliebe ein Eigenanteil der Kommune in Höhe von 10 % der Gesamtausgaben = 473.400 € </a:t>
            </a:r>
            <a:endParaRPr lang="de-DE" sz="1400" dirty="0">
              <a:latin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de-DE" sz="1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AEED7F-5F24-4D69-0584-B484C6846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97" y="1040640"/>
            <a:ext cx="10660663" cy="36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64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71F0AADC00B43AA43BD5AFFF6CDD8" ma:contentTypeVersion="9" ma:contentTypeDescription="Create a new document." ma:contentTypeScope="" ma:versionID="4afc4463d977ad1315b81675e70475ff">
  <xsd:schema xmlns:xsd="http://www.w3.org/2001/XMLSchema" xmlns:xs="http://www.w3.org/2001/XMLSchema" xmlns:p="http://schemas.microsoft.com/office/2006/metadata/properties" xmlns:ns3="79b35f39-d9ab-45d2-8c30-fb58ca02755d" xmlns:ns4="92d3f015-4d8c-400c-a3d9-e8f6f3c07f40" targetNamespace="http://schemas.microsoft.com/office/2006/metadata/properties" ma:root="true" ma:fieldsID="8f329b5d264495ab9dbdfe0bbc5b7ff6" ns3:_="" ns4:_="">
    <xsd:import namespace="79b35f39-d9ab-45d2-8c30-fb58ca02755d"/>
    <xsd:import namespace="92d3f015-4d8c-400c-a3d9-e8f6f3c07f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35f39-d9ab-45d2-8c30-fb58ca027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3f015-4d8c-400c-a3d9-e8f6f3c07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4D8501-047A-4DCE-9040-483F7107B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5ABEA-430E-4811-8E80-F9A131D8B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35f39-d9ab-45d2-8c30-fb58ca02755d"/>
    <ds:schemaRef ds:uri="92d3f015-4d8c-400c-a3d9-e8f6f3c07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4109B-639E-4B33-9F44-B81CC0F10C67}">
  <ds:schemaRefs>
    <ds:schemaRef ds:uri="92d3f015-4d8c-400c-a3d9-e8f6f3c07f40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79b35f39-d9ab-45d2-8c30-fb58ca0275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851</Words>
  <Application>Microsoft Office PowerPoint</Application>
  <PresentationFormat>Breitbild</PresentationFormat>
  <Paragraphs>139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Hochreiter</dc:creator>
  <cp:lastModifiedBy>Jürgen Katzer</cp:lastModifiedBy>
  <cp:revision>1007</cp:revision>
  <cp:lastPrinted>2022-12-27T17:39:27Z</cp:lastPrinted>
  <dcterms:created xsi:type="dcterms:W3CDTF">2018-06-19T04:33:16Z</dcterms:created>
  <dcterms:modified xsi:type="dcterms:W3CDTF">2025-07-24T07:06:00Z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0x010100BB071F0AADC00B43AA43BD5AFFF6CDD8</vt:lpwstr>
  </property>
</Properties>
</file>